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61" r:id="rId6"/>
    <p:sldId id="273" r:id="rId7"/>
    <p:sldId id="274" r:id="rId8"/>
    <p:sldId id="263" r:id="rId9"/>
    <p:sldId id="268" r:id="rId10"/>
    <p:sldId id="264" r:id="rId11"/>
    <p:sldId id="265" r:id="rId12"/>
    <p:sldId id="266" r:id="rId13"/>
    <p:sldId id="267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TDTD순고딕" panose="020B0600000101010101" charset="-127"/>
      <p:regular r:id="rId20"/>
    </p:embeddedFont>
    <p:embeddedFont>
      <p:font typeface="TDTD순고딕 Bold" panose="020B0600000101010101" charset="-127"/>
      <p:regular r:id="rId21"/>
    </p:embeddedFont>
    <p:embeddedFont>
      <p:font typeface="TDTD평고딕" panose="020B0600000101010101" charset="-127"/>
      <p:regular r:id="rId22"/>
    </p:embeddedFont>
    <p:embeddedFont>
      <p:font typeface="Tlab 돋움 레귤러" panose="020B0600000101010101" charset="-127"/>
      <p:regular r:id="rId23"/>
    </p:embeddedFont>
    <p:embeddedFont>
      <p:font typeface="Tlab 돋움 레귤러 Bold" panose="020B0600000101010101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74C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36C76D-DE85-4696-B2C6-303B973ED51F}" type="datetimeFigureOut">
              <a:rPr lang="ko-KR" altLang="en-US" smtClean="0"/>
              <a:t>2025-12-23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BA1E12-9CB2-45BD-9CAD-C9BA6FBCF7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751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A1E12-9CB2-45BD-9CAD-C9BA6FBCF78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447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25270" y="8597081"/>
            <a:ext cx="7062730" cy="6385386"/>
            <a:chOff x="0" y="0"/>
            <a:chExt cx="736529" cy="6658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36529" cy="665893"/>
            </a:xfrm>
            <a:custGeom>
              <a:avLst/>
              <a:gdLst/>
              <a:ahLst/>
              <a:cxnLst/>
              <a:rect l="l" t="t" r="r" b="b"/>
              <a:pathLst>
                <a:path w="736529" h="665893">
                  <a:moveTo>
                    <a:pt x="368265" y="0"/>
                  </a:moveTo>
                  <a:cubicBezTo>
                    <a:pt x="164878" y="0"/>
                    <a:pt x="0" y="149065"/>
                    <a:pt x="0" y="332946"/>
                  </a:cubicBezTo>
                  <a:cubicBezTo>
                    <a:pt x="0" y="516828"/>
                    <a:pt x="164878" y="665893"/>
                    <a:pt x="368265" y="665893"/>
                  </a:cubicBezTo>
                  <a:cubicBezTo>
                    <a:pt x="571651" y="665893"/>
                    <a:pt x="736529" y="516828"/>
                    <a:pt x="736529" y="332946"/>
                  </a:cubicBezTo>
                  <a:cubicBezTo>
                    <a:pt x="736529" y="149065"/>
                    <a:pt x="571651" y="0"/>
                    <a:pt x="368265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69050" y="-13773"/>
              <a:ext cx="598430" cy="617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467831" y="3906492"/>
            <a:ext cx="5139870" cy="5938925"/>
          </a:xfrm>
          <a:custGeom>
            <a:avLst/>
            <a:gdLst/>
            <a:ahLst/>
            <a:cxnLst/>
            <a:rect l="l" t="t" r="r" b="b"/>
            <a:pathLst>
              <a:path w="5139870" h="5938925">
                <a:moveTo>
                  <a:pt x="0" y="0"/>
                </a:moveTo>
                <a:lnTo>
                  <a:pt x="5139870" y="0"/>
                </a:lnTo>
                <a:lnTo>
                  <a:pt x="5139870" y="5938926"/>
                </a:lnTo>
                <a:lnTo>
                  <a:pt x="0" y="5938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2239406"/>
            <a:ext cx="11650692" cy="2542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44"/>
              </a:lnSpc>
            </a:pPr>
            <a:r>
              <a:rPr lang="en-US" sz="8300" spc="-249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소셜 미디어 사용에 따른</a:t>
            </a:r>
          </a:p>
          <a:p>
            <a:pPr algn="l">
              <a:lnSpc>
                <a:spcPts val="10044"/>
              </a:lnSpc>
            </a:pPr>
            <a:r>
              <a:rPr lang="en-US" sz="8300" spc="-249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정신 건강 분석 서비스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7346990"/>
            <a:ext cx="6567124" cy="109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32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TEAM4 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 spc="32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강혜서 김다윤 김혜림 이유민 현진서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792798"/>
            <a:ext cx="2406276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 spc="41">
                <a:solidFill>
                  <a:srgbClr val="252525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2025.12.23</a:t>
            </a:r>
          </a:p>
        </p:txBody>
      </p:sp>
      <p:sp>
        <p:nvSpPr>
          <p:cNvPr id="9" name="AutoShape 9"/>
          <p:cNvSpPr/>
          <p:nvPr/>
        </p:nvSpPr>
        <p:spPr>
          <a:xfrm>
            <a:off x="1028700" y="1397084"/>
            <a:ext cx="16230600" cy="0"/>
          </a:xfrm>
          <a:prstGeom prst="line">
            <a:avLst/>
          </a:prstGeom>
          <a:ln w="38100" cap="flat">
            <a:solidFill>
              <a:srgbClr val="25252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1028700" y="6128808"/>
            <a:ext cx="11650692" cy="1275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44"/>
              </a:lnSpc>
            </a:pPr>
            <a:r>
              <a:rPr lang="en-US" sz="8300" spc="-249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-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01528" y="5425129"/>
            <a:ext cx="3638632" cy="4490413"/>
          </a:xfrm>
          <a:custGeom>
            <a:avLst/>
            <a:gdLst/>
            <a:ahLst/>
            <a:cxnLst/>
            <a:rect l="l" t="t" r="r" b="b"/>
            <a:pathLst>
              <a:path w="3638632" h="4490413">
                <a:moveTo>
                  <a:pt x="0" y="0"/>
                </a:moveTo>
                <a:lnTo>
                  <a:pt x="3638632" y="0"/>
                </a:lnTo>
                <a:lnTo>
                  <a:pt x="3638632" y="4490413"/>
                </a:lnTo>
                <a:lnTo>
                  <a:pt x="0" y="44904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1994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4440160" y="5462352"/>
            <a:ext cx="4520937" cy="1780119"/>
          </a:xfrm>
          <a:custGeom>
            <a:avLst/>
            <a:gdLst/>
            <a:ahLst/>
            <a:cxnLst/>
            <a:rect l="l" t="t" r="r" b="b"/>
            <a:pathLst>
              <a:path w="4520937" h="1780119">
                <a:moveTo>
                  <a:pt x="0" y="0"/>
                </a:moveTo>
                <a:lnTo>
                  <a:pt x="4520937" y="0"/>
                </a:lnTo>
                <a:lnTo>
                  <a:pt x="4520937" y="1780119"/>
                </a:lnTo>
                <a:lnTo>
                  <a:pt x="0" y="1780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9616616" y="3558919"/>
            <a:ext cx="2367076" cy="4781972"/>
          </a:xfrm>
          <a:custGeom>
            <a:avLst/>
            <a:gdLst/>
            <a:ahLst/>
            <a:cxnLst/>
            <a:rect l="l" t="t" r="r" b="b"/>
            <a:pathLst>
              <a:path w="2367076" h="4781972">
                <a:moveTo>
                  <a:pt x="0" y="0"/>
                </a:moveTo>
                <a:lnTo>
                  <a:pt x="2367076" y="0"/>
                </a:lnTo>
                <a:lnTo>
                  <a:pt x="2367076" y="4781972"/>
                </a:lnTo>
                <a:lnTo>
                  <a:pt x="0" y="47819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5108575" y="3591033"/>
            <a:ext cx="2352975" cy="4717744"/>
          </a:xfrm>
          <a:custGeom>
            <a:avLst/>
            <a:gdLst/>
            <a:ahLst/>
            <a:cxnLst/>
            <a:rect l="l" t="t" r="r" b="b"/>
            <a:pathLst>
              <a:path w="2352975" h="4717744">
                <a:moveTo>
                  <a:pt x="0" y="0"/>
                </a:moveTo>
                <a:lnTo>
                  <a:pt x="2352974" y="0"/>
                </a:lnTo>
                <a:lnTo>
                  <a:pt x="2352974" y="4717744"/>
                </a:lnTo>
                <a:lnTo>
                  <a:pt x="0" y="47177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9" name="Group 9"/>
          <p:cNvGrpSpPr/>
          <p:nvPr/>
        </p:nvGrpSpPr>
        <p:grpSpPr>
          <a:xfrm>
            <a:off x="268321" y="3518029"/>
            <a:ext cx="9198437" cy="1569515"/>
            <a:chOff x="0" y="0"/>
            <a:chExt cx="2422633" cy="41337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422634" cy="413370"/>
            </a:xfrm>
            <a:custGeom>
              <a:avLst/>
              <a:gdLst/>
              <a:ahLst/>
              <a:cxnLst/>
              <a:rect l="l" t="t" r="r" b="b"/>
              <a:pathLst>
                <a:path w="2422634" h="413370">
                  <a:moveTo>
                    <a:pt x="42924" y="0"/>
                  </a:moveTo>
                  <a:lnTo>
                    <a:pt x="2379709" y="0"/>
                  </a:lnTo>
                  <a:cubicBezTo>
                    <a:pt x="2391093" y="0"/>
                    <a:pt x="2402011" y="4522"/>
                    <a:pt x="2410061" y="12572"/>
                  </a:cubicBezTo>
                  <a:cubicBezTo>
                    <a:pt x="2418111" y="20622"/>
                    <a:pt x="2422634" y="31540"/>
                    <a:pt x="2422634" y="42924"/>
                  </a:cubicBezTo>
                  <a:lnTo>
                    <a:pt x="2422634" y="370446"/>
                  </a:lnTo>
                  <a:cubicBezTo>
                    <a:pt x="2422634" y="381830"/>
                    <a:pt x="2418111" y="392748"/>
                    <a:pt x="2410061" y="400798"/>
                  </a:cubicBezTo>
                  <a:cubicBezTo>
                    <a:pt x="2402011" y="408848"/>
                    <a:pt x="2391093" y="413370"/>
                    <a:pt x="2379709" y="413370"/>
                  </a:cubicBezTo>
                  <a:lnTo>
                    <a:pt x="42924" y="413370"/>
                  </a:lnTo>
                  <a:cubicBezTo>
                    <a:pt x="31540" y="413370"/>
                    <a:pt x="20622" y="408848"/>
                    <a:pt x="12572" y="400798"/>
                  </a:cubicBezTo>
                  <a:cubicBezTo>
                    <a:pt x="4522" y="392748"/>
                    <a:pt x="0" y="381830"/>
                    <a:pt x="0" y="370446"/>
                  </a:cubicBezTo>
                  <a:lnTo>
                    <a:pt x="0" y="42924"/>
                  </a:lnTo>
                  <a:cubicBezTo>
                    <a:pt x="0" y="31540"/>
                    <a:pt x="4522" y="20622"/>
                    <a:pt x="12572" y="12572"/>
                  </a:cubicBezTo>
                  <a:cubicBezTo>
                    <a:pt x="20622" y="4522"/>
                    <a:pt x="31540" y="0"/>
                    <a:pt x="42924" y="0"/>
                  </a:cubicBezTo>
                  <a:close/>
                </a:path>
              </a:pathLst>
            </a:custGeom>
            <a:solidFill>
              <a:srgbClr val="EAEDF5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2422633" cy="4895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699581" y="7374278"/>
            <a:ext cx="4444419" cy="2249592"/>
            <a:chOff x="0" y="0"/>
            <a:chExt cx="1170547" cy="59248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70547" cy="592485"/>
            </a:xfrm>
            <a:custGeom>
              <a:avLst/>
              <a:gdLst/>
              <a:ahLst/>
              <a:cxnLst/>
              <a:rect l="l" t="t" r="r" b="b"/>
              <a:pathLst>
                <a:path w="1170547" h="592485">
                  <a:moveTo>
                    <a:pt x="88839" y="0"/>
                  </a:moveTo>
                  <a:lnTo>
                    <a:pt x="1081708" y="0"/>
                  </a:lnTo>
                  <a:cubicBezTo>
                    <a:pt x="1105269" y="0"/>
                    <a:pt x="1127866" y="9360"/>
                    <a:pt x="1144526" y="26020"/>
                  </a:cubicBezTo>
                  <a:cubicBezTo>
                    <a:pt x="1161187" y="42681"/>
                    <a:pt x="1170547" y="65277"/>
                    <a:pt x="1170547" y="88839"/>
                  </a:cubicBezTo>
                  <a:lnTo>
                    <a:pt x="1170547" y="503646"/>
                  </a:lnTo>
                  <a:cubicBezTo>
                    <a:pt x="1170547" y="527208"/>
                    <a:pt x="1161187" y="549804"/>
                    <a:pt x="1144526" y="566465"/>
                  </a:cubicBezTo>
                  <a:cubicBezTo>
                    <a:pt x="1127866" y="583125"/>
                    <a:pt x="1105269" y="592485"/>
                    <a:pt x="1081708" y="592485"/>
                  </a:cubicBezTo>
                  <a:lnTo>
                    <a:pt x="88839" y="592485"/>
                  </a:lnTo>
                  <a:cubicBezTo>
                    <a:pt x="65277" y="592485"/>
                    <a:pt x="42681" y="583125"/>
                    <a:pt x="26020" y="566465"/>
                  </a:cubicBezTo>
                  <a:cubicBezTo>
                    <a:pt x="9360" y="549804"/>
                    <a:pt x="0" y="527208"/>
                    <a:pt x="0" y="503646"/>
                  </a:cubicBezTo>
                  <a:lnTo>
                    <a:pt x="0" y="88839"/>
                  </a:lnTo>
                  <a:cubicBezTo>
                    <a:pt x="0" y="65277"/>
                    <a:pt x="9360" y="42681"/>
                    <a:pt x="26020" y="26020"/>
                  </a:cubicBezTo>
                  <a:cubicBezTo>
                    <a:pt x="42681" y="9360"/>
                    <a:pt x="65277" y="0"/>
                    <a:pt x="88839" y="0"/>
                  </a:cubicBezTo>
                  <a:close/>
                </a:path>
              </a:pathLst>
            </a:custGeom>
            <a:solidFill>
              <a:srgbClr val="EAEDF5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76200"/>
              <a:ext cx="1170547" cy="6686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2402792" y="3558919"/>
            <a:ext cx="2492603" cy="4781972"/>
          </a:xfrm>
          <a:custGeom>
            <a:avLst/>
            <a:gdLst/>
            <a:ahLst/>
            <a:cxnLst/>
            <a:rect l="l" t="t" r="r" b="b"/>
            <a:pathLst>
              <a:path w="2492603" h="4781972">
                <a:moveTo>
                  <a:pt x="0" y="0"/>
                </a:moveTo>
                <a:lnTo>
                  <a:pt x="2492603" y="0"/>
                </a:lnTo>
                <a:lnTo>
                  <a:pt x="2492603" y="4781972"/>
                </a:lnTo>
                <a:lnTo>
                  <a:pt x="0" y="47819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6" name="TextBox 16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4. 프로젝트 수행 경과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917801" y="2935734"/>
            <a:ext cx="3825596" cy="448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800" b="1">
                <a:solidFill>
                  <a:srgbClr val="004A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머신러닝 파이프라인 구성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616616" y="2929045"/>
            <a:ext cx="3825596" cy="448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800" b="1">
                <a:solidFill>
                  <a:srgbClr val="004A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모델 예측 결과 분포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34925" y="3737104"/>
            <a:ext cx="8665229" cy="1063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2"/>
              </a:lnSpc>
              <a:spcBef>
                <a:spcPct val="0"/>
              </a:spcBef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-데이터 선택 및 메타데이터 정리 후 학습·테스트 데이터 분할</a:t>
            </a:r>
          </a:p>
          <a:p>
            <a:pPr algn="ctr">
              <a:lnSpc>
                <a:spcPts val="2862"/>
              </a:lnSpc>
              <a:spcBef>
                <a:spcPct val="0"/>
              </a:spcBef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-Multiclass Decision Forest 모델 적용</a:t>
            </a:r>
          </a:p>
          <a:p>
            <a:pPr algn="ctr">
              <a:lnSpc>
                <a:spcPts val="2862"/>
              </a:lnSpc>
              <a:spcBef>
                <a:spcPct val="0"/>
              </a:spcBef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-학습(Train) → 예측(Score) → 평가(Evaluate) 단계로 구성된 자동화 파이프라인 구축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095592" y="7603660"/>
            <a:ext cx="3652396" cy="1787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2"/>
              </a:lnSpc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-중독, 수면, 인지, 정서, 사회적 문제 관련 5개의 데이터 평균 계산 </a:t>
            </a:r>
          </a:p>
          <a:p>
            <a:pPr algn="ctr">
              <a:lnSpc>
                <a:spcPts val="2862"/>
              </a:lnSpc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-개인별 문제 점수 평균을 기준으로 </a:t>
            </a:r>
            <a:r>
              <a:rPr lang="en-US" sz="1800" b="1" spc="18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Normal / Caution / Danger </a:t>
            </a:r>
          </a:p>
          <a:p>
            <a:pPr algn="ctr">
              <a:lnSpc>
                <a:spcPts val="2862"/>
              </a:lnSpc>
              <a:spcBef>
                <a:spcPct val="0"/>
              </a:spcBef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3단계 라벨 생성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34925" y="1932730"/>
            <a:ext cx="6310957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분류 모델 머신러닝(위험도 진단)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816377" y="3125920"/>
            <a:ext cx="5986176" cy="5986176"/>
          </a:xfrm>
          <a:custGeom>
            <a:avLst/>
            <a:gdLst/>
            <a:ahLst/>
            <a:cxnLst/>
            <a:rect l="l" t="t" r="r" b="b"/>
            <a:pathLst>
              <a:path w="5986176" h="5986176">
                <a:moveTo>
                  <a:pt x="0" y="0"/>
                </a:moveTo>
                <a:lnTo>
                  <a:pt x="5986176" y="0"/>
                </a:lnTo>
                <a:lnTo>
                  <a:pt x="5986176" y="5986176"/>
                </a:lnTo>
                <a:lnTo>
                  <a:pt x="0" y="5986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682632" y="3962657"/>
            <a:ext cx="7853939" cy="3273931"/>
          </a:xfrm>
          <a:custGeom>
            <a:avLst/>
            <a:gdLst/>
            <a:ahLst/>
            <a:cxnLst/>
            <a:rect l="l" t="t" r="r" b="b"/>
            <a:pathLst>
              <a:path w="7853939" h="3273931">
                <a:moveTo>
                  <a:pt x="0" y="0"/>
                </a:moveTo>
                <a:lnTo>
                  <a:pt x="7853939" y="0"/>
                </a:lnTo>
                <a:lnTo>
                  <a:pt x="7853939" y="3273931"/>
                </a:lnTo>
                <a:lnTo>
                  <a:pt x="0" y="32739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6937" t="-46911" r="-87214" b="-171019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7" name="Group 7"/>
          <p:cNvGrpSpPr/>
          <p:nvPr/>
        </p:nvGrpSpPr>
        <p:grpSpPr>
          <a:xfrm>
            <a:off x="1078374" y="7431391"/>
            <a:ext cx="6322166" cy="1680705"/>
            <a:chOff x="0" y="0"/>
            <a:chExt cx="1665097" cy="44265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65097" cy="442655"/>
            </a:xfrm>
            <a:custGeom>
              <a:avLst/>
              <a:gdLst/>
              <a:ahLst/>
              <a:cxnLst/>
              <a:rect l="l" t="t" r="r" b="b"/>
              <a:pathLst>
                <a:path w="1665097" h="442655">
                  <a:moveTo>
                    <a:pt x="62453" y="0"/>
                  </a:moveTo>
                  <a:lnTo>
                    <a:pt x="1602644" y="0"/>
                  </a:lnTo>
                  <a:cubicBezTo>
                    <a:pt x="1637136" y="0"/>
                    <a:pt x="1665097" y="27961"/>
                    <a:pt x="1665097" y="62453"/>
                  </a:cubicBezTo>
                  <a:lnTo>
                    <a:pt x="1665097" y="380202"/>
                  </a:lnTo>
                  <a:cubicBezTo>
                    <a:pt x="1665097" y="396765"/>
                    <a:pt x="1658517" y="412650"/>
                    <a:pt x="1646805" y="424363"/>
                  </a:cubicBezTo>
                  <a:cubicBezTo>
                    <a:pt x="1635093" y="436075"/>
                    <a:pt x="1619208" y="442655"/>
                    <a:pt x="1602644" y="442655"/>
                  </a:cubicBezTo>
                  <a:lnTo>
                    <a:pt x="62453" y="442655"/>
                  </a:lnTo>
                  <a:cubicBezTo>
                    <a:pt x="27961" y="442655"/>
                    <a:pt x="0" y="414694"/>
                    <a:pt x="0" y="380202"/>
                  </a:cubicBezTo>
                  <a:lnTo>
                    <a:pt x="0" y="62453"/>
                  </a:lnTo>
                  <a:cubicBezTo>
                    <a:pt x="0" y="27961"/>
                    <a:pt x="27961" y="0"/>
                    <a:pt x="62453" y="0"/>
                  </a:cubicBezTo>
                  <a:close/>
                </a:path>
              </a:pathLst>
            </a:custGeom>
            <a:solidFill>
              <a:srgbClr val="EAEDF5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1665097" cy="5188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4. 프로젝트 수행 경과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2632" y="1912409"/>
            <a:ext cx="7270934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분류 모델 머신러닝(위험도 진단)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84006" y="2887160"/>
            <a:ext cx="3825596" cy="448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800" b="1">
                <a:solidFill>
                  <a:srgbClr val="004A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모델 성능 평가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861596" y="3078741"/>
            <a:ext cx="3456781" cy="4290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57"/>
              </a:lnSpc>
              <a:spcBef>
                <a:spcPct val="0"/>
              </a:spcBef>
            </a:pPr>
            <a:r>
              <a:rPr lang="en-US" sz="2300" b="1" spc="23">
                <a:solidFill>
                  <a:srgbClr val="FF3131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전체 정확도 약 80.1% 달성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1190" y="7686779"/>
            <a:ext cx="6616535" cy="1425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2"/>
              </a:lnSpc>
              <a:spcBef>
                <a:spcPct val="0"/>
              </a:spcBef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-실제 클래스와 예측 클래스 간의 일치도를 혼동행렬로 분석</a:t>
            </a:r>
          </a:p>
          <a:p>
            <a:pPr algn="ctr">
              <a:lnSpc>
                <a:spcPts val="2862"/>
              </a:lnSpc>
              <a:spcBef>
                <a:spcPct val="0"/>
              </a:spcBef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-Danger, Normal 클래스에서 높은 정확도 확인</a:t>
            </a:r>
          </a:p>
          <a:p>
            <a:pPr algn="ctr">
              <a:lnSpc>
                <a:spcPts val="2862"/>
              </a:lnSpc>
              <a:spcBef>
                <a:spcPct val="0"/>
              </a:spcBef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-일부 Caution 클래스는 인접 클래스와 혼동되는 경향 존재</a:t>
            </a:r>
          </a:p>
          <a:p>
            <a:pPr algn="ctr">
              <a:lnSpc>
                <a:spcPts val="2862"/>
              </a:lnSpc>
              <a:spcBef>
                <a:spcPct val="0"/>
              </a:spcBef>
            </a:pPr>
            <a:endParaRPr lang="en-US" sz="1800" spc="18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66182" y="2883737"/>
            <a:ext cx="13592234" cy="1879297"/>
            <a:chOff x="0" y="0"/>
            <a:chExt cx="3579848" cy="49495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579848" cy="494959"/>
            </a:xfrm>
            <a:custGeom>
              <a:avLst/>
              <a:gdLst/>
              <a:ahLst/>
              <a:cxnLst/>
              <a:rect l="l" t="t" r="r" b="b"/>
              <a:pathLst>
                <a:path w="3579848" h="494959">
                  <a:moveTo>
                    <a:pt x="29049" y="0"/>
                  </a:moveTo>
                  <a:lnTo>
                    <a:pt x="3550799" y="0"/>
                  </a:lnTo>
                  <a:cubicBezTo>
                    <a:pt x="3566842" y="0"/>
                    <a:pt x="3579848" y="13006"/>
                    <a:pt x="3579848" y="29049"/>
                  </a:cubicBezTo>
                  <a:lnTo>
                    <a:pt x="3579848" y="465910"/>
                  </a:lnTo>
                  <a:cubicBezTo>
                    <a:pt x="3579848" y="481953"/>
                    <a:pt x="3566842" y="494959"/>
                    <a:pt x="3550799" y="494959"/>
                  </a:cubicBezTo>
                  <a:lnTo>
                    <a:pt x="29049" y="494959"/>
                  </a:lnTo>
                  <a:cubicBezTo>
                    <a:pt x="13006" y="494959"/>
                    <a:pt x="0" y="481953"/>
                    <a:pt x="0" y="465910"/>
                  </a:cubicBezTo>
                  <a:lnTo>
                    <a:pt x="0" y="29049"/>
                  </a:lnTo>
                  <a:cubicBezTo>
                    <a:pt x="0" y="13006"/>
                    <a:pt x="13006" y="0"/>
                    <a:pt x="29049" y="0"/>
                  </a:cubicBezTo>
                  <a:close/>
                </a:path>
              </a:pathLst>
            </a:custGeom>
            <a:solidFill>
              <a:srgbClr val="D8F0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3579848" cy="5711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66182" y="7340620"/>
            <a:ext cx="13592234" cy="1775330"/>
            <a:chOff x="0" y="0"/>
            <a:chExt cx="3579848" cy="46757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79848" cy="467577"/>
            </a:xfrm>
            <a:custGeom>
              <a:avLst/>
              <a:gdLst/>
              <a:ahLst/>
              <a:cxnLst/>
              <a:rect l="l" t="t" r="r" b="b"/>
              <a:pathLst>
                <a:path w="3579848" h="467577">
                  <a:moveTo>
                    <a:pt x="29049" y="0"/>
                  </a:moveTo>
                  <a:lnTo>
                    <a:pt x="3550799" y="0"/>
                  </a:lnTo>
                  <a:cubicBezTo>
                    <a:pt x="3566842" y="0"/>
                    <a:pt x="3579848" y="13006"/>
                    <a:pt x="3579848" y="29049"/>
                  </a:cubicBezTo>
                  <a:lnTo>
                    <a:pt x="3579848" y="438528"/>
                  </a:lnTo>
                  <a:cubicBezTo>
                    <a:pt x="3579848" y="454571"/>
                    <a:pt x="3566842" y="467577"/>
                    <a:pt x="3550799" y="467577"/>
                  </a:cubicBezTo>
                  <a:lnTo>
                    <a:pt x="29049" y="467577"/>
                  </a:lnTo>
                  <a:cubicBezTo>
                    <a:pt x="13006" y="467577"/>
                    <a:pt x="0" y="454571"/>
                    <a:pt x="0" y="438528"/>
                  </a:cubicBezTo>
                  <a:lnTo>
                    <a:pt x="0" y="29049"/>
                  </a:lnTo>
                  <a:cubicBezTo>
                    <a:pt x="0" y="13006"/>
                    <a:pt x="13006" y="0"/>
                    <a:pt x="29049" y="0"/>
                  </a:cubicBezTo>
                  <a:close/>
                </a:path>
              </a:pathLst>
            </a:custGeom>
            <a:solidFill>
              <a:srgbClr val="D8F0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3579848" cy="5437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66182" y="5182134"/>
            <a:ext cx="13592234" cy="1739998"/>
            <a:chOff x="0" y="0"/>
            <a:chExt cx="3579848" cy="45827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579848" cy="458271"/>
            </a:xfrm>
            <a:custGeom>
              <a:avLst/>
              <a:gdLst/>
              <a:ahLst/>
              <a:cxnLst/>
              <a:rect l="l" t="t" r="r" b="b"/>
              <a:pathLst>
                <a:path w="3579848" h="458271">
                  <a:moveTo>
                    <a:pt x="29049" y="0"/>
                  </a:moveTo>
                  <a:lnTo>
                    <a:pt x="3550799" y="0"/>
                  </a:lnTo>
                  <a:cubicBezTo>
                    <a:pt x="3566842" y="0"/>
                    <a:pt x="3579848" y="13006"/>
                    <a:pt x="3579848" y="29049"/>
                  </a:cubicBezTo>
                  <a:lnTo>
                    <a:pt x="3579848" y="429222"/>
                  </a:lnTo>
                  <a:cubicBezTo>
                    <a:pt x="3579848" y="445265"/>
                    <a:pt x="3566842" y="458271"/>
                    <a:pt x="3550799" y="458271"/>
                  </a:cubicBezTo>
                  <a:lnTo>
                    <a:pt x="29049" y="458271"/>
                  </a:lnTo>
                  <a:cubicBezTo>
                    <a:pt x="13006" y="458271"/>
                    <a:pt x="0" y="445265"/>
                    <a:pt x="0" y="429222"/>
                  </a:cubicBezTo>
                  <a:lnTo>
                    <a:pt x="0" y="29049"/>
                  </a:lnTo>
                  <a:cubicBezTo>
                    <a:pt x="0" y="13006"/>
                    <a:pt x="13006" y="0"/>
                    <a:pt x="29049" y="0"/>
                  </a:cubicBezTo>
                  <a:close/>
                </a:path>
              </a:pathLst>
            </a:custGeom>
            <a:solidFill>
              <a:srgbClr val="D8F0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3579848" cy="534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4. 프로젝트 수행 경과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61398" y="3165367"/>
            <a:ext cx="12745272" cy="939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① Social Media Use and Depression and Anxiety Symptoms: A Cluster Analysis</a:t>
            </a:r>
          </a:p>
          <a:p>
            <a:pPr marL="431801" lvl="1" indent="-215900" algn="l">
              <a:lnSpc>
                <a:spcPts val="25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소셜 미디어 사용량이 아닌 사용 패턴(시간, 빈도, 플랫폼 수, 문제적 사용 등)을 기준으로 집단 분류</a:t>
            </a:r>
          </a:p>
          <a:p>
            <a:pPr marL="431801" lvl="1" indent="-215900" algn="l">
              <a:lnSpc>
                <a:spcPts val="25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특정 사용 패턴 집단에서 우울·불안 수준이 유의미하게 높게 나타남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61398" y="7552295"/>
            <a:ext cx="12745272" cy="939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③ MZ 세대의 정신 건강에 소셜미디어가 미치는 영향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소셜미디어의 영향은 사용 목적과 맥락에 따라 다르게 나타남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해외 연구 결과와 유사하게, 국내 MZ 세대에서도 사용 방식 중심의 영향이 확인됨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61398" y="5393808"/>
            <a:ext cx="12745272" cy="939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② Six addiction components of problematic social media use in relation to depression, anxiety, and stress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사용 시간이나 몰입도보다, 사용으로 인한 부정적 결과와 정서적 의존 형태가 정신 건강과 더 직접적으로 연관됨</a:t>
            </a:r>
          </a:p>
        </p:txBody>
      </p:sp>
      <p:sp>
        <p:nvSpPr>
          <p:cNvPr id="18" name="AutoShape 18"/>
          <p:cNvSpPr/>
          <p:nvPr/>
        </p:nvSpPr>
        <p:spPr>
          <a:xfrm>
            <a:off x="14058416" y="3823386"/>
            <a:ext cx="1167345" cy="220224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9" name="AutoShape 19"/>
          <p:cNvSpPr/>
          <p:nvPr/>
        </p:nvSpPr>
        <p:spPr>
          <a:xfrm flipV="1">
            <a:off x="14058416" y="6025633"/>
            <a:ext cx="1167345" cy="2649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0" name="AutoShape 20"/>
          <p:cNvSpPr/>
          <p:nvPr/>
        </p:nvSpPr>
        <p:spPr>
          <a:xfrm flipV="1">
            <a:off x="14058416" y="6025633"/>
            <a:ext cx="1167345" cy="220265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Freeform 21"/>
          <p:cNvSpPr/>
          <p:nvPr/>
        </p:nvSpPr>
        <p:spPr>
          <a:xfrm>
            <a:off x="15423622" y="5008864"/>
            <a:ext cx="2033539" cy="2033539"/>
          </a:xfrm>
          <a:custGeom>
            <a:avLst/>
            <a:gdLst/>
            <a:ahLst/>
            <a:cxnLst/>
            <a:rect l="l" t="t" r="r" b="b"/>
            <a:pathLst>
              <a:path w="2033539" h="2033539">
                <a:moveTo>
                  <a:pt x="0" y="0"/>
                </a:moveTo>
                <a:lnTo>
                  <a:pt x="2033539" y="0"/>
                </a:lnTo>
                <a:lnTo>
                  <a:pt x="2033539" y="2033539"/>
                </a:lnTo>
                <a:lnTo>
                  <a:pt x="0" y="20335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2" name="TextBox 22"/>
          <p:cNvSpPr txBox="1"/>
          <p:nvPr/>
        </p:nvSpPr>
        <p:spPr>
          <a:xfrm>
            <a:off x="1028700" y="4257884"/>
            <a:ext cx="12745272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→ 소셜 미디어는 얼마나 쓰는가보다 </a:t>
            </a:r>
            <a:r>
              <a:rPr lang="en-US" sz="2000" b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어떤 방식으로 사용하는가</a:t>
            </a:r>
            <a:r>
              <a:rPr lang="en-US" sz="20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가 정신 건강에 중요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89663" y="6486008"/>
            <a:ext cx="12745272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→ </a:t>
            </a:r>
            <a:r>
              <a:rPr lang="en-US" sz="2000" b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문제적 소셜미디어 사용에서 개입이 필요한 핵심 지점</a:t>
            </a:r>
            <a:r>
              <a:rPr lang="en-US" sz="20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을 구조적으로 제시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61398" y="8644495"/>
            <a:ext cx="12745272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→ RAG에서 </a:t>
            </a:r>
            <a:r>
              <a:rPr lang="en-US" sz="2000" b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문화·세대 맥락</a:t>
            </a:r>
            <a:r>
              <a:rPr lang="en-US" sz="20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을 보완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534925" y="1932730"/>
            <a:ext cx="6310957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RAG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44098" y="2842705"/>
            <a:ext cx="2916494" cy="519452"/>
            <a:chOff x="0" y="0"/>
            <a:chExt cx="768130" cy="1368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68130" cy="136810"/>
            </a:xfrm>
            <a:custGeom>
              <a:avLst/>
              <a:gdLst/>
              <a:ahLst/>
              <a:cxnLst/>
              <a:rect l="l" t="t" r="r" b="b"/>
              <a:pathLst>
                <a:path w="768130" h="136810">
                  <a:moveTo>
                    <a:pt x="0" y="0"/>
                  </a:moveTo>
                  <a:lnTo>
                    <a:pt x="768130" y="0"/>
                  </a:lnTo>
                  <a:lnTo>
                    <a:pt x="768130" y="136810"/>
                  </a:lnTo>
                  <a:lnTo>
                    <a:pt x="0" y="136810"/>
                  </a:lnTo>
                  <a:close/>
                </a:path>
              </a:pathLst>
            </a:custGeom>
            <a:solidFill>
              <a:srgbClr val="EDD747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768130" cy="213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4. 프로젝트 수행 경과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66182" y="1896947"/>
            <a:ext cx="8069615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RAG </a:t>
            </a:r>
            <a:r>
              <a:rPr lang="en-US" sz="3600" b="1" dirty="0" err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프롬프트</a:t>
            </a:r>
            <a:endParaRPr lang="en-US" sz="3600" b="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97222" y="2794202"/>
            <a:ext cx="2852945" cy="5421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611"/>
              </a:lnSpc>
              <a:spcBef>
                <a:spcPct val="0"/>
              </a:spcBef>
            </a:pP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시스템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역할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정의</a:t>
            </a:r>
            <a:endParaRPr lang="en-US" sz="2900" b="1" spc="29" dirty="0">
              <a:solidFill>
                <a:srgbClr val="000000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544098" y="4834533"/>
            <a:ext cx="2024587" cy="519452"/>
            <a:chOff x="0" y="0"/>
            <a:chExt cx="533225" cy="13681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33225" cy="136810"/>
            </a:xfrm>
            <a:custGeom>
              <a:avLst/>
              <a:gdLst/>
              <a:ahLst/>
              <a:cxnLst/>
              <a:rect l="l" t="t" r="r" b="b"/>
              <a:pathLst>
                <a:path w="533225" h="136810">
                  <a:moveTo>
                    <a:pt x="0" y="0"/>
                  </a:moveTo>
                  <a:lnTo>
                    <a:pt x="533225" y="0"/>
                  </a:lnTo>
                  <a:lnTo>
                    <a:pt x="533225" y="136810"/>
                  </a:lnTo>
                  <a:lnTo>
                    <a:pt x="0" y="136810"/>
                  </a:lnTo>
                  <a:close/>
                </a:path>
              </a:pathLst>
            </a:custGeom>
            <a:solidFill>
              <a:srgbClr val="EDD747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533225" cy="213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661967" y="4770791"/>
            <a:ext cx="1906717" cy="5421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611"/>
              </a:lnSpc>
              <a:spcBef>
                <a:spcPct val="0"/>
              </a:spcBef>
            </a:pP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입력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</a:t>
            </a:r>
            <a:endParaRPr lang="en-US" sz="2900" b="1" spc="29" dirty="0">
              <a:solidFill>
                <a:srgbClr val="000000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544098" y="6711974"/>
            <a:ext cx="4636153" cy="519452"/>
            <a:chOff x="0" y="0"/>
            <a:chExt cx="1221045" cy="13681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21045" cy="136810"/>
            </a:xfrm>
            <a:custGeom>
              <a:avLst/>
              <a:gdLst/>
              <a:ahLst/>
              <a:cxnLst/>
              <a:rect l="l" t="t" r="r" b="b"/>
              <a:pathLst>
                <a:path w="1221045" h="136810">
                  <a:moveTo>
                    <a:pt x="0" y="0"/>
                  </a:moveTo>
                  <a:lnTo>
                    <a:pt x="1221045" y="0"/>
                  </a:lnTo>
                  <a:lnTo>
                    <a:pt x="1221045" y="136810"/>
                  </a:lnTo>
                  <a:lnTo>
                    <a:pt x="0" y="136810"/>
                  </a:lnTo>
                  <a:close/>
                </a:path>
              </a:pathLst>
            </a:custGeom>
            <a:solidFill>
              <a:srgbClr val="EDD747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76200"/>
              <a:ext cx="1221045" cy="213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44098" y="8343278"/>
            <a:ext cx="2916494" cy="519452"/>
            <a:chOff x="0" y="0"/>
            <a:chExt cx="768130" cy="13681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768130" cy="136810"/>
            </a:xfrm>
            <a:custGeom>
              <a:avLst/>
              <a:gdLst/>
              <a:ahLst/>
              <a:cxnLst/>
              <a:rect l="l" t="t" r="r" b="b"/>
              <a:pathLst>
                <a:path w="768130" h="136810">
                  <a:moveTo>
                    <a:pt x="0" y="0"/>
                  </a:moveTo>
                  <a:lnTo>
                    <a:pt x="768130" y="0"/>
                  </a:lnTo>
                  <a:lnTo>
                    <a:pt x="768130" y="136810"/>
                  </a:lnTo>
                  <a:lnTo>
                    <a:pt x="0" y="136810"/>
                  </a:lnTo>
                  <a:close/>
                </a:path>
              </a:pathLst>
            </a:custGeom>
            <a:solidFill>
              <a:srgbClr val="EDD747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76200"/>
              <a:ext cx="768130" cy="213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644967" y="8279535"/>
            <a:ext cx="2815625" cy="5421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611"/>
              </a:lnSpc>
              <a:spcBef>
                <a:spcPct val="0"/>
              </a:spcBef>
            </a:pP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분석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및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출력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역할</a:t>
            </a:r>
            <a:endParaRPr lang="en-US" sz="2900" b="1" spc="29" dirty="0">
              <a:solidFill>
                <a:srgbClr val="000000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grpSp>
        <p:nvGrpSpPr>
          <p:cNvPr id="22" name="Group 22"/>
          <p:cNvGrpSpPr/>
          <p:nvPr/>
        </p:nvGrpSpPr>
        <p:grpSpPr>
          <a:xfrm>
            <a:off x="9726802" y="2842705"/>
            <a:ext cx="4269276" cy="519452"/>
            <a:chOff x="0" y="0"/>
            <a:chExt cx="1124418" cy="13681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124418" cy="136810"/>
            </a:xfrm>
            <a:custGeom>
              <a:avLst/>
              <a:gdLst/>
              <a:ahLst/>
              <a:cxnLst/>
              <a:rect l="l" t="t" r="r" b="b"/>
              <a:pathLst>
                <a:path w="1124418" h="136810">
                  <a:moveTo>
                    <a:pt x="0" y="0"/>
                  </a:moveTo>
                  <a:lnTo>
                    <a:pt x="1124418" y="0"/>
                  </a:lnTo>
                  <a:lnTo>
                    <a:pt x="1124418" y="136810"/>
                  </a:lnTo>
                  <a:lnTo>
                    <a:pt x="0" y="136810"/>
                  </a:lnTo>
                  <a:close/>
                </a:path>
              </a:pathLst>
            </a:custGeom>
            <a:solidFill>
              <a:srgbClr val="6CBC2A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76200"/>
              <a:ext cx="1124418" cy="213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9816377" y="2794202"/>
            <a:ext cx="4218265" cy="542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11"/>
              </a:lnSpc>
              <a:spcBef>
                <a:spcPct val="0"/>
              </a:spcBef>
            </a:pP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조언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및 Action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제안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구조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9726802" y="6609422"/>
            <a:ext cx="2362637" cy="519452"/>
            <a:chOff x="0" y="0"/>
            <a:chExt cx="622258" cy="13681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22258" cy="136810"/>
            </a:xfrm>
            <a:custGeom>
              <a:avLst/>
              <a:gdLst/>
              <a:ahLst/>
              <a:cxnLst/>
              <a:rect l="l" t="t" r="r" b="b"/>
              <a:pathLst>
                <a:path w="622258" h="136810">
                  <a:moveTo>
                    <a:pt x="0" y="0"/>
                  </a:moveTo>
                  <a:lnTo>
                    <a:pt x="622258" y="0"/>
                  </a:lnTo>
                  <a:lnTo>
                    <a:pt x="622258" y="136810"/>
                  </a:lnTo>
                  <a:lnTo>
                    <a:pt x="0" y="136810"/>
                  </a:lnTo>
                  <a:close/>
                </a:path>
              </a:pathLst>
            </a:custGeom>
            <a:solidFill>
              <a:srgbClr val="6CBC2A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76200"/>
              <a:ext cx="622258" cy="213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9816377" y="6552240"/>
            <a:ext cx="2273062" cy="5421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611"/>
              </a:lnSpc>
              <a:spcBef>
                <a:spcPct val="0"/>
              </a:spcBef>
            </a:pP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출력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형식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규칙</a:t>
            </a:r>
            <a:endParaRPr lang="en-US" sz="2900" b="1" spc="29" dirty="0">
              <a:solidFill>
                <a:srgbClr val="000000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grpSp>
        <p:nvGrpSpPr>
          <p:cNvPr id="30" name="Group 30"/>
          <p:cNvGrpSpPr/>
          <p:nvPr/>
        </p:nvGrpSpPr>
        <p:grpSpPr>
          <a:xfrm>
            <a:off x="9726802" y="4834533"/>
            <a:ext cx="2929874" cy="519452"/>
            <a:chOff x="0" y="0"/>
            <a:chExt cx="771654" cy="13681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771654" cy="136810"/>
            </a:xfrm>
            <a:custGeom>
              <a:avLst/>
              <a:gdLst/>
              <a:ahLst/>
              <a:cxnLst/>
              <a:rect l="l" t="t" r="r" b="b"/>
              <a:pathLst>
                <a:path w="771654" h="136810">
                  <a:moveTo>
                    <a:pt x="0" y="0"/>
                  </a:moveTo>
                  <a:lnTo>
                    <a:pt x="771654" y="0"/>
                  </a:lnTo>
                  <a:lnTo>
                    <a:pt x="771654" y="136810"/>
                  </a:lnTo>
                  <a:lnTo>
                    <a:pt x="0" y="136810"/>
                  </a:lnTo>
                  <a:close/>
                </a:path>
              </a:pathLst>
            </a:custGeom>
            <a:solidFill>
              <a:srgbClr val="6CBC2A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76200"/>
              <a:ext cx="771654" cy="213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9816377" y="4765966"/>
            <a:ext cx="3092314" cy="542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11"/>
              </a:lnSpc>
              <a:spcBef>
                <a:spcPct val="0"/>
              </a:spcBef>
            </a:pP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책임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있는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AI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고지</a:t>
            </a:r>
            <a:endParaRPr lang="en-US" sz="2900" b="1" spc="29" dirty="0">
              <a:solidFill>
                <a:srgbClr val="000000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grpSp>
        <p:nvGrpSpPr>
          <p:cNvPr id="34" name="Group 34"/>
          <p:cNvGrpSpPr/>
          <p:nvPr/>
        </p:nvGrpSpPr>
        <p:grpSpPr>
          <a:xfrm>
            <a:off x="9726802" y="8389111"/>
            <a:ext cx="2024139" cy="519452"/>
            <a:chOff x="0" y="0"/>
            <a:chExt cx="533107" cy="13681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533107" cy="136810"/>
            </a:xfrm>
            <a:custGeom>
              <a:avLst/>
              <a:gdLst/>
              <a:ahLst/>
              <a:cxnLst/>
              <a:rect l="l" t="t" r="r" b="b"/>
              <a:pathLst>
                <a:path w="533107" h="136810">
                  <a:moveTo>
                    <a:pt x="0" y="0"/>
                  </a:moveTo>
                  <a:lnTo>
                    <a:pt x="533107" y="0"/>
                  </a:lnTo>
                  <a:lnTo>
                    <a:pt x="533107" y="136810"/>
                  </a:lnTo>
                  <a:lnTo>
                    <a:pt x="0" y="136810"/>
                  </a:lnTo>
                  <a:close/>
                </a:path>
              </a:pathLst>
            </a:custGeom>
            <a:solidFill>
              <a:srgbClr val="6CBC2A">
                <a:alpha val="89804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76200"/>
              <a:ext cx="533107" cy="213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39"/>
                </a:lnSpc>
              </a:pPr>
              <a:endParaRPr/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9863835" y="8335808"/>
            <a:ext cx="1887106" cy="5421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611"/>
              </a:lnSpc>
              <a:spcBef>
                <a:spcPct val="0"/>
              </a:spcBef>
            </a:pP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정체성</a:t>
            </a:r>
            <a:r>
              <a:rPr lang="en-US" sz="2900" b="1" spc="29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900" b="1" spc="29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선언</a:t>
            </a:r>
            <a:endParaRPr lang="en-US" sz="2900" b="1" spc="29" dirty="0">
              <a:solidFill>
                <a:srgbClr val="000000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644967" y="3525622"/>
            <a:ext cx="7612415" cy="810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39"/>
              </a:lnSpc>
            </a:pPr>
            <a:r>
              <a:rPr lang="en-US" sz="2100" spc="2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SNS 사용 지표를 분석하여 사용자에게 조언을 제공하는 책임있는  </a:t>
            </a:r>
          </a:p>
          <a:p>
            <a:pPr algn="just">
              <a:lnSpc>
                <a:spcPts val="3339"/>
              </a:lnSpc>
              <a:spcBef>
                <a:spcPct val="0"/>
              </a:spcBef>
            </a:pPr>
            <a:r>
              <a:rPr lang="en-US" sz="2100" spc="2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AI 웰빙 가이드입니다.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726802" y="3525622"/>
            <a:ext cx="6261823" cy="3912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39"/>
              </a:lnSpc>
              <a:spcBef>
                <a:spcPct val="0"/>
              </a:spcBef>
            </a:pPr>
            <a:r>
              <a:rPr lang="en-US" sz="2100" spc="21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인식</a:t>
            </a:r>
            <a:r>
              <a:rPr lang="en-US" sz="2100" spc="21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→ </a:t>
            </a:r>
            <a:r>
              <a:rPr lang="en-US" sz="2100" spc="21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개인</a:t>
            </a:r>
            <a:r>
              <a:rPr lang="en-US" sz="2100" spc="21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100" spc="21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실천</a:t>
            </a:r>
            <a:r>
              <a:rPr lang="en-US" sz="2100" spc="21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100" spc="21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행동</a:t>
            </a:r>
            <a:r>
              <a:rPr lang="en-US" sz="2100" spc="21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→ AI Agent </a:t>
            </a:r>
            <a:r>
              <a:rPr lang="en-US" sz="2100" spc="21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확장</a:t>
            </a:r>
            <a:r>
              <a:rPr lang="en-US" sz="2100" spc="21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100" spc="21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가능</a:t>
            </a:r>
            <a:r>
              <a:rPr lang="en-US" sz="2100" spc="21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Action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672828" y="5404849"/>
            <a:ext cx="7434262" cy="810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39"/>
              </a:lnSpc>
            </a:pPr>
            <a:r>
              <a:rPr lang="en-US" sz="2100" spc="2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RAG context</a:t>
            </a:r>
          </a:p>
          <a:p>
            <a:pPr algn="just">
              <a:lnSpc>
                <a:spcPts val="3339"/>
              </a:lnSpc>
              <a:spcBef>
                <a:spcPct val="0"/>
              </a:spcBef>
            </a:pPr>
            <a:r>
              <a:rPr lang="en-US" sz="2100" spc="2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(시본 인구통계, sns 사용시간, 소비 콘텐츠 유형 및 비중)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816377" y="7354968"/>
            <a:ext cx="7137082" cy="391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39"/>
              </a:lnSpc>
              <a:spcBef>
                <a:spcPct val="0"/>
              </a:spcBef>
            </a:pPr>
            <a:r>
              <a:rPr lang="en-US" sz="2100" spc="2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언어 설정, 출력 구조 정의, 공감적이고 중립적인 어조 사용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672828" y="7354968"/>
            <a:ext cx="2780586" cy="391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9"/>
              </a:lnSpc>
              <a:spcBef>
                <a:spcPct val="0"/>
              </a:spcBef>
            </a:pPr>
            <a:r>
              <a:rPr lang="en-US" sz="2100" spc="2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4가지 패턴 유형들 제시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634966" y="8911995"/>
            <a:ext cx="8820297" cy="810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39"/>
              </a:lnSpc>
            </a:pPr>
            <a:r>
              <a:rPr lang="en-US" sz="2100" spc="2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sns 사용 패턴 종합 분석 → 가장 적합한 사용자 패턴 선택 → 특성 설명 </a:t>
            </a:r>
          </a:p>
          <a:p>
            <a:pPr algn="just">
              <a:lnSpc>
                <a:spcPts val="3339"/>
              </a:lnSpc>
              <a:spcBef>
                <a:spcPct val="0"/>
              </a:spcBef>
            </a:pPr>
            <a:r>
              <a:rPr lang="en-US" sz="2100" spc="2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→ 유형에 속한 이유 설명 → 개인 맞춤형 조언과 실행 가능한 action을 제안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816377" y="5404849"/>
            <a:ext cx="6702742" cy="391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39"/>
              </a:lnSpc>
              <a:spcBef>
                <a:spcPct val="0"/>
              </a:spcBef>
            </a:pPr>
            <a:r>
              <a:rPr lang="en-US" sz="2100" spc="2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본 분석과 조언은 의학적 또는 임상적 진단이 아닙니다.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9816377" y="9137163"/>
            <a:ext cx="8264485" cy="391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39"/>
              </a:lnSpc>
              <a:spcBef>
                <a:spcPct val="0"/>
              </a:spcBef>
            </a:pPr>
            <a:r>
              <a:rPr lang="en-US" sz="2100" spc="2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더 건강한 선택을 돕는 책임 있는 정신건강 웰빙 AI 가이드입니다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630025" y="6653946"/>
            <a:ext cx="4550226" cy="5375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452"/>
              </a:lnSpc>
              <a:spcBef>
                <a:spcPct val="0"/>
              </a:spcBef>
            </a:pPr>
            <a:r>
              <a:rPr lang="en-US" sz="2800" b="1" spc="28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사전</a:t>
            </a:r>
            <a:r>
              <a:rPr lang="en-US" sz="2800" b="1" spc="28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800" b="1" spc="28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정의된</a:t>
            </a:r>
            <a:r>
              <a:rPr lang="en-US" sz="2800" b="1" spc="28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800" b="1" spc="28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사용자</a:t>
            </a:r>
            <a:r>
              <a:rPr lang="en-US" sz="2800" b="1" spc="28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800" b="1" spc="28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패턴</a:t>
            </a:r>
            <a:r>
              <a:rPr lang="en-US" sz="2800" b="1" spc="28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800" b="1" spc="28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유형</a:t>
            </a:r>
            <a:endParaRPr lang="en-US" sz="2800" b="1" spc="28" dirty="0">
              <a:solidFill>
                <a:srgbClr val="000000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5" grpId="0"/>
      <p:bldP spid="29" grpId="0"/>
      <p:bldP spid="33" grpId="0"/>
      <p:bldP spid="37" grpId="0"/>
      <p:bldP spid="39" grpId="0"/>
      <p:bldP spid="40" grpId="0"/>
      <p:bldP spid="41" grpId="0"/>
      <p:bldP spid="42" grpId="0"/>
      <p:bldP spid="43" grpId="0"/>
      <p:bldP spid="44" grpId="0"/>
      <p:bldP spid="4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4. </a:t>
            </a:r>
            <a:r>
              <a:rPr lang="en-US" sz="5500" b="1" spc="132" dirty="0" err="1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프로젝트</a:t>
            </a:r>
            <a:r>
              <a:rPr lang="en-US" sz="5500" b="1" spc="13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ko-KR" altLang="en-US" sz="5500" b="1" spc="13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결과</a:t>
            </a:r>
            <a:endParaRPr lang="en-US" sz="5500" b="1" spc="132" dirty="0">
              <a:solidFill>
                <a:srgbClr val="FFFFF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pic>
        <p:nvPicPr>
          <p:cNvPr id="6" name="KakaoTalk_20251223_152201805">
            <a:hlinkClick r:id="" action="ppaction://media"/>
            <a:extLst>
              <a:ext uri="{FF2B5EF4-FFF2-40B4-BE49-F238E27FC236}">
                <a16:creationId xmlns:a16="http://schemas.microsoft.com/office/drawing/2014/main" id="{58E912D7-DC26-F4AE-F3AA-E2F26321AC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493" y="1785144"/>
            <a:ext cx="17115013" cy="77017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5. </a:t>
            </a:r>
            <a:r>
              <a:rPr lang="en-US" sz="5500" b="1" spc="132" dirty="0" err="1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자체</a:t>
            </a:r>
            <a:r>
              <a:rPr lang="en-US" sz="5500" b="1" spc="13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5500" b="1" spc="132" dirty="0" err="1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평가</a:t>
            </a:r>
            <a:r>
              <a:rPr lang="en-US" sz="5500" b="1" spc="13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5500" b="1" spc="132" dirty="0" err="1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의견</a:t>
            </a:r>
            <a:endParaRPr lang="en-US" sz="5500" b="1" spc="132" dirty="0">
              <a:solidFill>
                <a:srgbClr val="FFFFF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90062" y="1762447"/>
            <a:ext cx="1391137" cy="5679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잘한</a:t>
            </a:r>
            <a:r>
              <a:rPr lang="en-US" sz="3000" b="1" spc="30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점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06790" y="5344852"/>
            <a:ext cx="1679209" cy="5679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아쉬운</a:t>
            </a:r>
            <a:r>
              <a:rPr lang="en-US" sz="3000" b="1" spc="30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점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84718" y="7724197"/>
            <a:ext cx="1467862" cy="1156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</a:pPr>
            <a:r>
              <a:rPr lang="en-US" sz="3000" b="1" spc="3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느낀 점</a:t>
            </a:r>
          </a:p>
          <a:p>
            <a:pPr algn="just">
              <a:lnSpc>
                <a:spcPts val="4770"/>
              </a:lnSpc>
              <a:spcBef>
                <a:spcPct val="0"/>
              </a:spcBef>
            </a:pPr>
            <a:endParaRPr lang="en-US" sz="3000" b="1" spc="30">
              <a:solidFill>
                <a:srgbClr val="000000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90063" y="6012745"/>
            <a:ext cx="15054208" cy="106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2" lvl="1" indent="-291466" algn="just">
              <a:lnSpc>
                <a:spcPts val="4293"/>
              </a:lnSpc>
              <a:buFont typeface="Arial"/>
              <a:buChar char="•"/>
            </a:pP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머신러닝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기반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군집화를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고도화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ko-KR" alt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및 배포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하는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과정에서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예상보다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많은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시행착오로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일정이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다소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지연</a:t>
            </a:r>
            <a:endParaRPr lang="en-US" sz="2700" spc="27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582932" lvl="1" indent="-291466" algn="just">
              <a:lnSpc>
                <a:spcPts val="4293"/>
              </a:lnSpc>
              <a:buFont typeface="Arial"/>
              <a:buChar char="•"/>
            </a:pP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그로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인해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군집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정교화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및 UI/UX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측면에서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충분한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개선을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하지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못한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점이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아쉬움</a:t>
            </a:r>
            <a:endParaRPr lang="en-US" sz="2700" spc="27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84718" y="8406003"/>
            <a:ext cx="17273556" cy="106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2" lvl="1" indent="-291466" algn="just">
              <a:lnSpc>
                <a:spcPts val="4293"/>
              </a:lnSpc>
              <a:buFont typeface="Arial"/>
              <a:buChar char="•"/>
            </a:pP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MS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Azure를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활용해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단기간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내 AI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기반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서비스를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빠르고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효율적으로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구현할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수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있음을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직접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경험</a:t>
            </a:r>
            <a:endParaRPr lang="en-US" sz="2700" spc="27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582932" lvl="1" indent="-291466" algn="just">
              <a:lnSpc>
                <a:spcPts val="4293"/>
              </a:lnSpc>
              <a:buFont typeface="Arial"/>
              <a:buChar char="•"/>
            </a:pP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클라우드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기반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AI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인프라가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실서비스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개발의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진입장벽을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크게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낮춰준다는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점을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체감</a:t>
            </a:r>
            <a:endParaRPr lang="en-US" sz="2700" spc="27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73334" y="2493067"/>
            <a:ext cx="16685966" cy="2163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2" lvl="1" indent="-291466" algn="just">
              <a:lnSpc>
                <a:spcPts val="4293"/>
              </a:lnSpc>
              <a:buFont typeface="Arial"/>
              <a:buChar char="•"/>
            </a:pP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기획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의도에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부합하는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데이터와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관련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연구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(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논문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)를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적절히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탐색·선정</a:t>
            </a:r>
            <a:endParaRPr lang="en-US" sz="2700" spc="27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582932" lvl="1" indent="-291466" algn="just">
              <a:lnSpc>
                <a:spcPts val="4293"/>
              </a:lnSpc>
              <a:buFont typeface="Arial"/>
              <a:buChar char="•"/>
            </a:pP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데이터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분석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,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군집화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, AI·RAG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구현을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병렬로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진행하며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팀원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간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역할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분담을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통해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짧은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기간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내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효율적으로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</a:p>
          <a:p>
            <a:pPr algn="just">
              <a:lnSpc>
                <a:spcPts val="4293"/>
              </a:lnSpc>
            </a:pP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    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작업하기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위해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노력</a:t>
            </a:r>
            <a:endParaRPr lang="en-US" sz="2700" spc="27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582932" lvl="1" indent="-291466" algn="just">
              <a:lnSpc>
                <a:spcPts val="4293"/>
              </a:lnSpc>
              <a:buFont typeface="Arial"/>
              <a:buChar char="•"/>
            </a:pP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반복적인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시행착오를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거치며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실제</a:t>
            </a:r>
            <a:r>
              <a:rPr 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700" spc="27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작동하</a:t>
            </a:r>
            <a:r>
              <a:rPr lang="ko-KR" altLang="en-US" sz="2700" spc="27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는 결과물 완성</a:t>
            </a:r>
            <a:endParaRPr lang="en-US" sz="2700" spc="27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5. </a:t>
            </a:r>
            <a:r>
              <a:rPr lang="ko-KR" altLang="en-US" sz="5500" b="1" spc="13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기대 효과 </a:t>
            </a:r>
            <a:r>
              <a:rPr lang="en-US" altLang="ko-KR" sz="5500" b="1" spc="13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&amp; </a:t>
            </a:r>
            <a:r>
              <a:rPr lang="en-US" sz="5500" b="1" spc="132" dirty="0" err="1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발전</a:t>
            </a:r>
            <a:r>
              <a:rPr lang="en-US" sz="5500" b="1" spc="13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ko-KR" altLang="en-US" sz="5500" b="1" spc="13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계획</a:t>
            </a:r>
            <a:endParaRPr lang="en-US" sz="5500" b="1" spc="132" dirty="0">
              <a:solidFill>
                <a:srgbClr val="FFFFF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79592" y="6191629"/>
            <a:ext cx="1987408" cy="662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64"/>
              </a:lnSpc>
              <a:spcBef>
                <a:spcPct val="0"/>
              </a:spcBef>
            </a:pPr>
            <a:r>
              <a:rPr lang="en-US" sz="3499" spc="34" dirty="0" err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발전</a:t>
            </a:r>
            <a:r>
              <a:rPr lang="ko-KR" altLang="en-US" sz="3499" spc="34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계획</a:t>
            </a:r>
            <a:endParaRPr lang="en-US" sz="3499" b="1" spc="34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F85EEA2B-2123-3DFE-3174-BC2DFEE7DD67}"/>
              </a:ext>
            </a:extLst>
          </p:cNvPr>
          <p:cNvSpPr txBox="1"/>
          <p:nvPr/>
        </p:nvSpPr>
        <p:spPr>
          <a:xfrm>
            <a:off x="642626" y="3176700"/>
            <a:ext cx="16616674" cy="2010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ct val="150000"/>
              </a:lnSpc>
              <a:buFont typeface="Arial"/>
              <a:buChar char="•"/>
            </a:pP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정신</a:t>
            </a:r>
            <a:r>
              <a:rPr lang="en-US" altLang="ko-KR" sz="3000" spc="30" dirty="0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 </a:t>
            </a: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건강</a:t>
            </a:r>
            <a:r>
              <a:rPr lang="en-US" altLang="ko-KR" sz="3000" spc="30" dirty="0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 </a:t>
            </a: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자가진단</a:t>
            </a:r>
            <a:endParaRPr lang="en-US" altLang="ko-KR" sz="3000" spc="30" dirty="0">
              <a:solidFill>
                <a:srgbClr val="252525"/>
              </a:solidFill>
              <a:latin typeface="Tlab 돋움 레귤러" panose="020B0600000101010101" charset="-127"/>
              <a:ea typeface="Tlab 돋움 레귤러" panose="020B0600000101010101" charset="-127"/>
              <a:cs typeface="TDTD순고딕"/>
              <a:sym typeface="TDTD순고딕"/>
            </a:endParaRPr>
          </a:p>
          <a:p>
            <a:pPr marL="647700" lvl="1" indent="-323850">
              <a:lnSpc>
                <a:spcPct val="150000"/>
              </a:lnSpc>
              <a:buFont typeface="Arial"/>
              <a:buChar char="•"/>
            </a:pP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고위험군</a:t>
            </a:r>
            <a:r>
              <a:rPr lang="en-US" altLang="ko-KR" sz="3000" spc="30" dirty="0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 </a:t>
            </a: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사용자는</a:t>
            </a:r>
            <a:r>
              <a:rPr lang="en-US" altLang="ko-KR" sz="3000" spc="30" dirty="0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 </a:t>
            </a: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적절한</a:t>
            </a:r>
            <a:r>
              <a:rPr lang="en-US" altLang="ko-KR" sz="3000" spc="30" dirty="0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 </a:t>
            </a: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치료를</a:t>
            </a:r>
            <a:r>
              <a:rPr lang="en-US" altLang="ko-KR" sz="3000" spc="30" dirty="0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 </a:t>
            </a: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받을</a:t>
            </a:r>
            <a:r>
              <a:rPr lang="en-US" altLang="ko-KR" sz="3000" spc="30" dirty="0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 수 </a:t>
            </a: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있도록</a:t>
            </a:r>
            <a:r>
              <a:rPr lang="en-US" altLang="ko-KR" sz="3000" spc="30" dirty="0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 </a:t>
            </a: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유도</a:t>
            </a:r>
            <a:endParaRPr lang="en-US" altLang="ko-KR" sz="3000" spc="30" dirty="0">
              <a:solidFill>
                <a:srgbClr val="252525"/>
              </a:solidFill>
              <a:latin typeface="Tlab 돋움 레귤러" panose="020B0600000101010101" charset="-127"/>
              <a:ea typeface="Tlab 돋움 레귤러" panose="020B0600000101010101" charset="-127"/>
              <a:cs typeface="TDTD순고딕"/>
              <a:sym typeface="TDTD순고딕"/>
            </a:endParaRPr>
          </a:p>
          <a:p>
            <a:pPr marL="647700" lvl="1" indent="-323850">
              <a:lnSpc>
                <a:spcPct val="150000"/>
              </a:lnSpc>
              <a:buFont typeface="Arial"/>
              <a:buChar char="•"/>
            </a:pP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건강한</a:t>
            </a:r>
            <a:r>
              <a:rPr lang="en-US" altLang="ko-KR" sz="3000" spc="30" dirty="0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 SNS </a:t>
            </a: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사용</a:t>
            </a:r>
            <a:r>
              <a:rPr lang="en-US" altLang="ko-KR" sz="3000" spc="30" dirty="0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 </a:t>
            </a: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습관</a:t>
            </a:r>
            <a:r>
              <a:rPr lang="en-US" altLang="ko-KR" sz="3000" spc="30" dirty="0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 </a:t>
            </a:r>
            <a:r>
              <a:rPr lang="en-US" altLang="ko-KR" sz="3000" spc="30" dirty="0" err="1">
                <a:solidFill>
                  <a:srgbClr val="252525"/>
                </a:solidFill>
                <a:latin typeface="Tlab 돋움 레귤러" panose="020B0600000101010101" charset="-127"/>
                <a:ea typeface="Tlab 돋움 레귤러" panose="020B0600000101010101" charset="-127"/>
                <a:cs typeface="TDTD순고딕"/>
                <a:sym typeface="TDTD순고딕"/>
              </a:rPr>
              <a:t>형성</a:t>
            </a:r>
            <a:endParaRPr lang="en-US" altLang="ko-KR" sz="3000" spc="30" dirty="0">
              <a:solidFill>
                <a:srgbClr val="252525"/>
              </a:solidFill>
              <a:latin typeface="Tlab 돋움 레귤러" panose="020B0600000101010101" charset="-127"/>
              <a:ea typeface="Tlab 돋움 레귤러" panose="020B0600000101010101" charset="-127"/>
              <a:cs typeface="TDTD순고딕"/>
              <a:sym typeface="TDTD순고딕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6CC07238-ADBD-598E-0FFF-748B53DE680B}"/>
              </a:ext>
            </a:extLst>
          </p:cNvPr>
          <p:cNvSpPr txBox="1"/>
          <p:nvPr/>
        </p:nvSpPr>
        <p:spPr>
          <a:xfrm>
            <a:off x="679592" y="2339883"/>
            <a:ext cx="1987408" cy="6625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64"/>
              </a:lnSpc>
              <a:spcBef>
                <a:spcPct val="0"/>
              </a:spcBef>
            </a:pPr>
            <a:r>
              <a:rPr lang="ko-KR" altLang="en-US" sz="3499" spc="34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기대 효과</a:t>
            </a:r>
            <a:endParaRPr lang="en-US" sz="3499" b="1" spc="34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18" name="TextBox 2"/>
          <p:cNvSpPr txBox="1"/>
          <p:nvPr/>
        </p:nvSpPr>
        <p:spPr>
          <a:xfrm>
            <a:off x="642626" y="7110300"/>
            <a:ext cx="16616674" cy="2010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2" lvl="1" indent="-345441" algn="l">
              <a:lnSpc>
                <a:spcPct val="150000"/>
              </a:lnSpc>
              <a:buFont typeface="Arial"/>
              <a:buChar char="•"/>
            </a:pPr>
            <a:r>
              <a:rPr lang="en-US" sz="3000" spc="3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더 </a:t>
            </a:r>
            <a:r>
              <a:rPr lang="en-US" sz="3000" spc="3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많은</a:t>
            </a:r>
            <a:r>
              <a:rPr lang="en-US" sz="3000" spc="3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3000" spc="3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데이터</a:t>
            </a:r>
            <a:r>
              <a:rPr lang="en-US" sz="3000" spc="3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3000" spc="3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분석을</a:t>
            </a:r>
            <a:r>
              <a:rPr lang="en-US" sz="3000" spc="3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3000" spc="3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통해</a:t>
            </a:r>
            <a:r>
              <a:rPr lang="en-US" sz="3000" spc="3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3000" b="1" spc="32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군집</a:t>
            </a:r>
            <a:r>
              <a:rPr lang="en-US" sz="3000" b="1" spc="32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3000" b="1" spc="32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수를</a:t>
            </a:r>
            <a:r>
              <a:rPr lang="en-US" sz="3000" b="1" spc="32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3000" b="1" spc="32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늘려</a:t>
            </a:r>
            <a:r>
              <a:rPr lang="en-US" sz="3000" spc="3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3000" spc="3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더욱</a:t>
            </a:r>
            <a:r>
              <a:rPr lang="en-US" sz="3000" spc="3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3000" spc="3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세부적이고</a:t>
            </a:r>
            <a:r>
              <a:rPr lang="en-US" sz="3000" spc="3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3000" spc="3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개인에</a:t>
            </a:r>
            <a:r>
              <a:rPr lang="en-US" sz="3000" spc="3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3000" spc="3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맞춘</a:t>
            </a:r>
            <a:r>
              <a:rPr lang="en-US" sz="3000" spc="3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3000" spc="3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조언을</a:t>
            </a:r>
            <a:r>
              <a:rPr lang="en-US" sz="3000" spc="3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3000" spc="3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제공</a:t>
            </a:r>
            <a:endParaRPr lang="en-US" sz="3000" spc="32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690882" lvl="1" indent="-345441">
              <a:lnSpc>
                <a:spcPct val="150000"/>
              </a:lnSpc>
              <a:buFont typeface="Arial"/>
              <a:buChar char="•"/>
            </a:pP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사용자들이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보다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쉽고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직관적으로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이용할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수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있도록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b="1" spc="30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UI/</a:t>
            </a:r>
            <a:r>
              <a:rPr lang="en-US" altLang="ko-KR" sz="3000" b="1" spc="30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UX를</a:t>
            </a:r>
            <a:r>
              <a:rPr lang="en-US" altLang="ko-KR" sz="3000" b="1" spc="30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altLang="ko-KR" sz="3000" b="1" spc="30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개선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한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전용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웹사이트를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개발</a:t>
            </a:r>
            <a:endParaRPr lang="en-US" altLang="ko-KR" sz="3000" spc="30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690882" lvl="1" indent="-345441">
              <a:lnSpc>
                <a:spcPct val="150000"/>
              </a:lnSpc>
              <a:buFont typeface="Arial"/>
              <a:buChar char="•"/>
            </a:pP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AI가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주는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조언이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사용자의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실제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행동으로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이어지도록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b="1" spc="30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AI agent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3000" spc="3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활용</a:t>
            </a:r>
            <a:r>
              <a:rPr lang="en-US" altLang="ko-KR" sz="3000" spc="3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2400" spc="28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(</a:t>
            </a:r>
            <a:r>
              <a:rPr lang="en-US" altLang="ko-KR" sz="2400" spc="28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알람</a:t>
            </a:r>
            <a:r>
              <a:rPr lang="en-US" altLang="ko-KR" sz="2400" spc="28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2400" spc="28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전송</a:t>
            </a:r>
            <a:r>
              <a:rPr lang="en-US" altLang="ko-KR" sz="2400" spc="28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, </a:t>
            </a:r>
            <a:r>
              <a:rPr lang="en-US" altLang="ko-KR" sz="2400" spc="28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스마트워치와</a:t>
            </a:r>
            <a:r>
              <a:rPr lang="en-US" altLang="ko-KR" sz="2400" spc="28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2400" spc="28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연동</a:t>
            </a:r>
            <a:r>
              <a:rPr lang="en-US" altLang="ko-KR" sz="2400" spc="28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74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43197" y="5824890"/>
            <a:ext cx="11153603" cy="8574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721"/>
              </a:lnSpc>
            </a:pPr>
            <a:r>
              <a:rPr lang="en-US" sz="3299" b="1" spc="435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 Bold"/>
                <a:sym typeface="Cabin Bold"/>
              </a:rPr>
              <a:t>CLOUD </a:t>
            </a:r>
            <a:r>
              <a:rPr lang="en-US" sz="3299" b="1" spc="435" dirty="0" err="1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 Bold"/>
                <a:sym typeface="Cabin Bold"/>
              </a:rPr>
              <a:t>기반</a:t>
            </a:r>
            <a:r>
              <a:rPr lang="en-US" sz="3299" b="1" spc="435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 Bold"/>
                <a:sym typeface="Cabin Bold"/>
              </a:rPr>
              <a:t> AI </a:t>
            </a:r>
            <a:r>
              <a:rPr lang="en-US" sz="3299" b="1" spc="435" dirty="0" err="1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 Bold"/>
                <a:sym typeface="Cabin Bold"/>
              </a:rPr>
              <a:t>활용</a:t>
            </a:r>
            <a:r>
              <a:rPr lang="en-US" sz="3299" b="1" spc="435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 Bold"/>
                <a:sym typeface="Cabin Bold"/>
              </a:rPr>
              <a:t> </a:t>
            </a:r>
            <a:r>
              <a:rPr lang="en-US" sz="3299" b="1" spc="435" dirty="0" err="1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 Bold"/>
                <a:sym typeface="Cabin Bold"/>
              </a:rPr>
              <a:t>프로그램</a:t>
            </a:r>
            <a:r>
              <a:rPr lang="en-US" sz="3299" b="1" spc="435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 Bold"/>
                <a:sym typeface="Cabin Bold"/>
              </a:rPr>
              <a:t> WITH MS AZURE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43196" y="6893979"/>
            <a:ext cx="9167177" cy="28184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498"/>
              </a:lnSpc>
            </a:pPr>
            <a:r>
              <a:rPr lang="en-US" sz="2600" spc="343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2516947 </a:t>
            </a:r>
            <a:r>
              <a:rPr lang="en-US" sz="2600" spc="343" dirty="0" err="1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강혜서</a:t>
            </a:r>
            <a:r>
              <a:rPr lang="en-US" sz="2600" spc="343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 </a:t>
            </a:r>
          </a:p>
          <a:p>
            <a:pPr algn="just">
              <a:lnSpc>
                <a:spcPts val="4498"/>
              </a:lnSpc>
            </a:pPr>
            <a:r>
              <a:rPr lang="en-US" sz="2600" spc="343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2515566 김다윤 </a:t>
            </a:r>
          </a:p>
          <a:p>
            <a:pPr algn="just">
              <a:lnSpc>
                <a:spcPts val="4498"/>
              </a:lnSpc>
            </a:pPr>
            <a:r>
              <a:rPr lang="en-US" sz="2600" spc="343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2313880 </a:t>
            </a:r>
            <a:r>
              <a:rPr lang="en-US" sz="2600" spc="343" dirty="0" err="1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김혜림</a:t>
            </a:r>
            <a:r>
              <a:rPr lang="en-US" sz="2600" spc="343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 </a:t>
            </a:r>
          </a:p>
          <a:p>
            <a:pPr algn="just">
              <a:lnSpc>
                <a:spcPts val="4498"/>
              </a:lnSpc>
            </a:pPr>
            <a:r>
              <a:rPr lang="en-US" sz="2600" spc="343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2513890 </a:t>
            </a:r>
            <a:r>
              <a:rPr lang="en-US" sz="2600" spc="343" dirty="0" err="1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이유민</a:t>
            </a:r>
            <a:r>
              <a:rPr lang="en-US" sz="2600" spc="343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 </a:t>
            </a:r>
          </a:p>
          <a:p>
            <a:pPr algn="just">
              <a:lnSpc>
                <a:spcPts val="4498"/>
              </a:lnSpc>
            </a:pPr>
            <a:r>
              <a:rPr lang="en-US" sz="2600" spc="343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2516801 </a:t>
            </a:r>
            <a:r>
              <a:rPr lang="en-US" sz="2600" spc="343" dirty="0" err="1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"/>
                <a:sym typeface="Cabin"/>
              </a:rPr>
              <a:t>현진서</a:t>
            </a:r>
            <a:endParaRPr lang="en-US" sz="2600" spc="343" dirty="0">
              <a:solidFill>
                <a:srgbClr val="FFFFFF"/>
              </a:solidFill>
              <a:latin typeface="Tlab 돋움 레귤러 Bold" panose="020B0600000101010101" charset="-127"/>
              <a:ea typeface="Tlab 돋움 레귤러 Bold" panose="020B0600000101010101" charset="-127"/>
              <a:cs typeface="Cabin"/>
              <a:sym typeface="Cabi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43197" y="3841114"/>
            <a:ext cx="9803018" cy="1302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39"/>
              </a:lnSpc>
              <a:spcBef>
                <a:spcPct val="0"/>
              </a:spcBef>
            </a:pPr>
            <a:r>
              <a:rPr lang="en-US" sz="7599" b="1" dirty="0">
                <a:solidFill>
                  <a:srgbClr val="FFFFF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Cabin Bold"/>
                <a:sym typeface="Cabin Bold"/>
              </a:rPr>
              <a:t>THANK YOU</a:t>
            </a:r>
          </a:p>
        </p:txBody>
      </p:sp>
      <p:sp>
        <p:nvSpPr>
          <p:cNvPr id="5" name="AutoShape 5"/>
          <p:cNvSpPr/>
          <p:nvPr/>
        </p:nvSpPr>
        <p:spPr>
          <a:xfrm flipV="1">
            <a:off x="1343197" y="5417290"/>
            <a:ext cx="15601606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924828" y="3783333"/>
            <a:ext cx="3255132" cy="3255132"/>
          </a:xfrm>
          <a:custGeom>
            <a:avLst/>
            <a:gdLst/>
            <a:ahLst/>
            <a:cxnLst/>
            <a:rect l="l" t="t" r="r" b="b"/>
            <a:pathLst>
              <a:path w="3255132" h="3255132">
                <a:moveTo>
                  <a:pt x="0" y="0"/>
                </a:moveTo>
                <a:lnTo>
                  <a:pt x="3255132" y="0"/>
                </a:lnTo>
                <a:lnTo>
                  <a:pt x="3255132" y="3255132"/>
                </a:lnTo>
                <a:lnTo>
                  <a:pt x="0" y="32551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3105191" y="3783333"/>
            <a:ext cx="3255132" cy="3255132"/>
          </a:xfrm>
          <a:custGeom>
            <a:avLst/>
            <a:gdLst/>
            <a:ahLst/>
            <a:cxnLst/>
            <a:rect l="l" t="t" r="r" b="b"/>
            <a:pathLst>
              <a:path w="3255132" h="3255132">
                <a:moveTo>
                  <a:pt x="0" y="0"/>
                </a:moveTo>
                <a:lnTo>
                  <a:pt x="3255132" y="0"/>
                </a:lnTo>
                <a:lnTo>
                  <a:pt x="3255132" y="3255132"/>
                </a:lnTo>
                <a:lnTo>
                  <a:pt x="0" y="32551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872" t="-31679" r="-31418" b="-31611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68321" y="-96639"/>
            <a:ext cx="12302668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0. 주제 선정 배경</a:t>
            </a:r>
          </a:p>
        </p:txBody>
      </p:sp>
      <p:sp>
        <p:nvSpPr>
          <p:cNvPr id="8" name="Freeform 8"/>
          <p:cNvSpPr/>
          <p:nvPr/>
        </p:nvSpPr>
        <p:spPr>
          <a:xfrm>
            <a:off x="7516434" y="3783333"/>
            <a:ext cx="3255132" cy="3255132"/>
          </a:xfrm>
          <a:custGeom>
            <a:avLst/>
            <a:gdLst/>
            <a:ahLst/>
            <a:cxnLst/>
            <a:rect l="l" t="t" r="r" b="b"/>
            <a:pathLst>
              <a:path w="3255132" h="3255132">
                <a:moveTo>
                  <a:pt x="0" y="0"/>
                </a:moveTo>
                <a:lnTo>
                  <a:pt x="3255132" y="0"/>
                </a:lnTo>
                <a:lnTo>
                  <a:pt x="3255132" y="3255132"/>
                </a:lnTo>
                <a:lnTo>
                  <a:pt x="0" y="32551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1924828" y="2152401"/>
            <a:ext cx="14435495" cy="586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15"/>
              </a:lnSpc>
            </a:pPr>
            <a:r>
              <a:rPr lang="en-US" sz="2799" spc="27" dirty="0" err="1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중독</a:t>
            </a:r>
            <a:r>
              <a:rPr lang="en-US" sz="2799" spc="27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, </a:t>
            </a:r>
            <a:r>
              <a:rPr lang="en-US" sz="2799" spc="27" dirty="0" err="1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우울감</a:t>
            </a:r>
            <a:r>
              <a:rPr lang="en-US" sz="2799" spc="27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, </a:t>
            </a:r>
            <a:r>
              <a:rPr lang="en-US" sz="2799" spc="27" dirty="0" err="1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불안</a:t>
            </a:r>
            <a:r>
              <a:rPr lang="en-US" sz="2799" spc="27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 </a:t>
            </a:r>
            <a:r>
              <a:rPr lang="en-US" sz="2799" spc="27" dirty="0" err="1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등의</a:t>
            </a:r>
            <a:r>
              <a:rPr lang="en-US" sz="2799" spc="27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 </a:t>
            </a:r>
            <a:r>
              <a:rPr lang="en-US" sz="2799" b="1" spc="27" dirty="0" err="1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정신적</a:t>
            </a:r>
            <a:r>
              <a:rPr lang="en-US" sz="2799" b="1" spc="27" dirty="0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 </a:t>
            </a:r>
            <a:r>
              <a:rPr lang="en-US" sz="2799" b="1" spc="27" dirty="0" err="1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증상</a:t>
            </a:r>
            <a:r>
              <a:rPr lang="en-US" sz="2799" b="1" spc="27" dirty="0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 </a:t>
            </a:r>
            <a:r>
              <a:rPr lang="en-US" sz="2799" b="1" spc="27" dirty="0" err="1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호소하는</a:t>
            </a:r>
            <a:r>
              <a:rPr lang="en-US" sz="2799" b="1" spc="27" dirty="0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 </a:t>
            </a:r>
            <a:r>
              <a:rPr lang="en-US" sz="2799" b="1" spc="27" dirty="0" err="1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사람의</a:t>
            </a:r>
            <a:r>
              <a:rPr lang="en-US" sz="2799" b="1" spc="27" dirty="0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 </a:t>
            </a:r>
            <a:r>
              <a:rPr lang="en-US" sz="2799" b="1" spc="27" dirty="0" err="1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비율</a:t>
            </a:r>
            <a:r>
              <a:rPr lang="en-US" sz="2799" b="1" spc="27" dirty="0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↑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2821834" y="7857615"/>
            <a:ext cx="12736558" cy="1826909"/>
            <a:chOff x="0" y="0"/>
            <a:chExt cx="3354484" cy="48116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354484" cy="481161"/>
            </a:xfrm>
            <a:custGeom>
              <a:avLst/>
              <a:gdLst/>
              <a:ahLst/>
              <a:cxnLst/>
              <a:rect l="l" t="t" r="r" b="b"/>
              <a:pathLst>
                <a:path w="3354484" h="481161">
                  <a:moveTo>
                    <a:pt x="31000" y="0"/>
                  </a:moveTo>
                  <a:lnTo>
                    <a:pt x="3323484" y="0"/>
                  </a:lnTo>
                  <a:cubicBezTo>
                    <a:pt x="3340605" y="0"/>
                    <a:pt x="3354484" y="13879"/>
                    <a:pt x="3354484" y="31000"/>
                  </a:cubicBezTo>
                  <a:lnTo>
                    <a:pt x="3354484" y="450161"/>
                  </a:lnTo>
                  <a:cubicBezTo>
                    <a:pt x="3354484" y="467282"/>
                    <a:pt x="3340605" y="481161"/>
                    <a:pt x="3323484" y="481161"/>
                  </a:cubicBezTo>
                  <a:lnTo>
                    <a:pt x="31000" y="481161"/>
                  </a:lnTo>
                  <a:cubicBezTo>
                    <a:pt x="13879" y="481161"/>
                    <a:pt x="0" y="467282"/>
                    <a:pt x="0" y="450161"/>
                  </a:cubicBezTo>
                  <a:lnTo>
                    <a:pt x="0" y="31000"/>
                  </a:lnTo>
                  <a:cubicBezTo>
                    <a:pt x="0" y="13879"/>
                    <a:pt x="13879" y="0"/>
                    <a:pt x="31000" y="0"/>
                  </a:cubicBezTo>
                  <a:close/>
                </a:path>
              </a:pathLst>
            </a:custGeom>
            <a:solidFill>
              <a:srgbClr val="EAEDF5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76200"/>
              <a:ext cx="3354484" cy="5573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3020355" y="8213724"/>
            <a:ext cx="12244441" cy="1044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99"/>
              </a:lnSpc>
            </a:pPr>
            <a:r>
              <a:rPr lang="en-US" sz="2499" spc="24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소셜 미디어 사용 데이터를 기반으로 </a:t>
            </a:r>
            <a:r>
              <a:rPr lang="en-US" sz="2499" b="1" spc="24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사용자의 정신 건강을 예측하는 분류 모델</a:t>
            </a:r>
            <a:r>
              <a:rPr lang="en-US" sz="2499" spc="24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 개발 </a:t>
            </a:r>
          </a:p>
          <a:p>
            <a:pPr algn="ctr">
              <a:lnSpc>
                <a:spcPts val="4299"/>
              </a:lnSpc>
            </a:pPr>
            <a:r>
              <a:rPr lang="en-US" sz="2499" b="1" spc="24">
                <a:solidFill>
                  <a:srgbClr val="252525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+ 정신 건강 증진을 위한 인사이트</a:t>
            </a:r>
            <a:r>
              <a:rPr lang="en-US" sz="2499" spc="24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를 제공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66182" y="1896947"/>
            <a:ext cx="8069615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 dirty="0" err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프로젝트</a:t>
            </a:r>
            <a:r>
              <a:rPr lang="en-US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3600" b="1" dirty="0" err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구조</a:t>
            </a:r>
            <a:endParaRPr lang="en-US" sz="3600" b="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68321" y="-96639"/>
            <a:ext cx="5720853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1. 프로젝트 개요</a:t>
            </a:r>
          </a:p>
        </p:txBody>
      </p:sp>
      <p:sp>
        <p:nvSpPr>
          <p:cNvPr id="68" name="Freeform 5">
            <a:extLst>
              <a:ext uri="{FF2B5EF4-FFF2-40B4-BE49-F238E27FC236}">
                <a16:creationId xmlns:a16="http://schemas.microsoft.com/office/drawing/2014/main" id="{60559342-207E-DBD8-D585-00F23562A353}"/>
              </a:ext>
            </a:extLst>
          </p:cNvPr>
          <p:cNvSpPr/>
          <p:nvPr/>
        </p:nvSpPr>
        <p:spPr>
          <a:xfrm>
            <a:off x="3625889" y="2883737"/>
            <a:ext cx="11353888" cy="6755563"/>
          </a:xfrm>
          <a:custGeom>
            <a:avLst/>
            <a:gdLst/>
            <a:ahLst/>
            <a:cxnLst/>
            <a:rect l="l" t="t" r="r" b="b"/>
            <a:pathLst>
              <a:path w="11499520" h="6842214">
                <a:moveTo>
                  <a:pt x="0" y="0"/>
                </a:moveTo>
                <a:lnTo>
                  <a:pt x="11499519" y="0"/>
                </a:lnTo>
                <a:lnTo>
                  <a:pt x="11499519" y="6842215"/>
                </a:lnTo>
                <a:lnTo>
                  <a:pt x="0" y="6842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2. 프로젝트 팀 구성 및 역할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039118" y="5723922"/>
            <a:ext cx="1341538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김다윤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343426" y="5203323"/>
            <a:ext cx="707734" cy="40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00">
                <a:solidFill>
                  <a:srgbClr val="ED5F47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팀장</a:t>
            </a:r>
          </a:p>
        </p:txBody>
      </p:sp>
      <p:sp>
        <p:nvSpPr>
          <p:cNvPr id="9" name="Freeform 9"/>
          <p:cNvSpPr/>
          <p:nvPr/>
        </p:nvSpPr>
        <p:spPr>
          <a:xfrm>
            <a:off x="614467" y="3995388"/>
            <a:ext cx="5528772" cy="837605"/>
          </a:xfrm>
          <a:custGeom>
            <a:avLst/>
            <a:gdLst/>
            <a:ahLst/>
            <a:cxnLst/>
            <a:rect l="l" t="t" r="r" b="b"/>
            <a:pathLst>
              <a:path w="1456137" h="220604">
                <a:moveTo>
                  <a:pt x="71415" y="0"/>
                </a:moveTo>
                <a:lnTo>
                  <a:pt x="1384721" y="0"/>
                </a:lnTo>
                <a:cubicBezTo>
                  <a:pt x="1403662" y="0"/>
                  <a:pt x="1421827" y="7524"/>
                  <a:pt x="1435219" y="20917"/>
                </a:cubicBezTo>
                <a:cubicBezTo>
                  <a:pt x="1448612" y="34310"/>
                  <a:pt x="1456137" y="52475"/>
                  <a:pt x="1456137" y="71415"/>
                </a:cubicBezTo>
                <a:lnTo>
                  <a:pt x="1456137" y="149188"/>
                </a:lnTo>
                <a:cubicBezTo>
                  <a:pt x="1456137" y="188630"/>
                  <a:pt x="1424163" y="220604"/>
                  <a:pt x="1384721" y="220604"/>
                </a:cubicBezTo>
                <a:lnTo>
                  <a:pt x="71415" y="220604"/>
                </a:lnTo>
                <a:cubicBezTo>
                  <a:pt x="52475" y="220604"/>
                  <a:pt x="34310" y="213080"/>
                  <a:pt x="20917" y="199687"/>
                </a:cubicBezTo>
                <a:cubicBezTo>
                  <a:pt x="7524" y="186294"/>
                  <a:pt x="0" y="168129"/>
                  <a:pt x="0" y="149188"/>
                </a:cubicBezTo>
                <a:lnTo>
                  <a:pt x="0" y="71415"/>
                </a:lnTo>
                <a:cubicBezTo>
                  <a:pt x="0" y="52475"/>
                  <a:pt x="7524" y="34310"/>
                  <a:pt x="20917" y="20917"/>
                </a:cubicBezTo>
                <a:cubicBezTo>
                  <a:pt x="34310" y="7524"/>
                  <a:pt x="52475" y="0"/>
                  <a:pt x="71415" y="0"/>
                </a:cubicBezTo>
                <a:close/>
              </a:path>
            </a:pathLst>
          </a:custGeom>
          <a:solidFill>
            <a:srgbClr val="B1DCFB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614467" y="3850726"/>
            <a:ext cx="5528768" cy="1126927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498"/>
              </a:lnSpc>
            </a:pPr>
            <a:r>
              <a:rPr lang="en-US" sz="2200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분류</a:t>
            </a:r>
            <a:r>
              <a:rPr lang="en-US" sz="2200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200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모델</a:t>
            </a:r>
            <a:r>
              <a:rPr lang="en-US" sz="2200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200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머신러닝</a:t>
            </a:r>
            <a:r>
              <a:rPr lang="en-US" sz="2200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&amp; </a:t>
            </a:r>
            <a:r>
              <a:rPr lang="en-US" sz="2200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클러스터링</a:t>
            </a:r>
            <a:endParaRPr lang="en-US" sz="2200" spc="22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01879" y="5686089"/>
            <a:ext cx="1312288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강혜서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06187" y="5165490"/>
            <a:ext cx="707734" cy="40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팀원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097237" y="5723922"/>
            <a:ext cx="1292784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이유민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401546" y="5203323"/>
            <a:ext cx="707734" cy="40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팀원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389461" y="5686089"/>
            <a:ext cx="1268407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현진서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693769" y="5165490"/>
            <a:ext cx="707734" cy="40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팀원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752380" y="5723922"/>
            <a:ext cx="1268407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김혜림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056689" y="5203323"/>
            <a:ext cx="707734" cy="40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60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팀원</a:t>
            </a:r>
          </a:p>
        </p:txBody>
      </p:sp>
      <p:sp>
        <p:nvSpPr>
          <p:cNvPr id="20" name="Freeform 20"/>
          <p:cNvSpPr/>
          <p:nvPr/>
        </p:nvSpPr>
        <p:spPr>
          <a:xfrm>
            <a:off x="7651916" y="3995388"/>
            <a:ext cx="5528772" cy="837605"/>
          </a:xfrm>
          <a:custGeom>
            <a:avLst/>
            <a:gdLst/>
            <a:ahLst/>
            <a:cxnLst/>
            <a:rect l="l" t="t" r="r" b="b"/>
            <a:pathLst>
              <a:path w="1456137" h="220604">
                <a:moveTo>
                  <a:pt x="71415" y="0"/>
                </a:moveTo>
                <a:lnTo>
                  <a:pt x="1384721" y="0"/>
                </a:lnTo>
                <a:cubicBezTo>
                  <a:pt x="1403662" y="0"/>
                  <a:pt x="1421827" y="7524"/>
                  <a:pt x="1435219" y="20917"/>
                </a:cubicBezTo>
                <a:cubicBezTo>
                  <a:pt x="1448612" y="34310"/>
                  <a:pt x="1456137" y="52475"/>
                  <a:pt x="1456137" y="71415"/>
                </a:cubicBezTo>
                <a:lnTo>
                  <a:pt x="1456137" y="149188"/>
                </a:lnTo>
                <a:cubicBezTo>
                  <a:pt x="1456137" y="188630"/>
                  <a:pt x="1424163" y="220604"/>
                  <a:pt x="1384721" y="220604"/>
                </a:cubicBezTo>
                <a:lnTo>
                  <a:pt x="71415" y="220604"/>
                </a:lnTo>
                <a:cubicBezTo>
                  <a:pt x="52475" y="220604"/>
                  <a:pt x="34310" y="213080"/>
                  <a:pt x="20917" y="199687"/>
                </a:cubicBezTo>
                <a:cubicBezTo>
                  <a:pt x="7524" y="186294"/>
                  <a:pt x="0" y="168129"/>
                  <a:pt x="0" y="149188"/>
                </a:cubicBezTo>
                <a:lnTo>
                  <a:pt x="0" y="71415"/>
                </a:lnTo>
                <a:cubicBezTo>
                  <a:pt x="0" y="52475"/>
                  <a:pt x="7524" y="34310"/>
                  <a:pt x="20917" y="20917"/>
                </a:cubicBezTo>
                <a:cubicBezTo>
                  <a:pt x="34310" y="7524"/>
                  <a:pt x="52475" y="0"/>
                  <a:pt x="71415" y="0"/>
                </a:cubicBezTo>
                <a:close/>
              </a:path>
            </a:pathLst>
          </a:custGeom>
          <a:solidFill>
            <a:srgbClr val="FBF1B1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7651916" y="3800252"/>
            <a:ext cx="5528768" cy="1126927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498"/>
              </a:lnSpc>
            </a:pPr>
            <a:r>
              <a:rPr lang="en-US" sz="2200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AI </a:t>
            </a:r>
            <a:r>
              <a:rPr lang="en-US" sz="2200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배포</a:t>
            </a:r>
            <a:r>
              <a:rPr lang="en-US" sz="2200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&amp; RAG</a:t>
            </a:r>
          </a:p>
        </p:txBody>
      </p:sp>
      <p:sp>
        <p:nvSpPr>
          <p:cNvPr id="23" name="Freeform 23"/>
          <p:cNvSpPr/>
          <p:nvPr/>
        </p:nvSpPr>
        <p:spPr>
          <a:xfrm>
            <a:off x="14170808" y="3995388"/>
            <a:ext cx="3088492" cy="837605"/>
          </a:xfrm>
          <a:custGeom>
            <a:avLst/>
            <a:gdLst/>
            <a:ahLst/>
            <a:cxnLst/>
            <a:rect l="l" t="t" r="r" b="b"/>
            <a:pathLst>
              <a:path w="813430" h="220604">
                <a:moveTo>
                  <a:pt x="110302" y="0"/>
                </a:moveTo>
                <a:lnTo>
                  <a:pt x="703128" y="0"/>
                </a:lnTo>
                <a:cubicBezTo>
                  <a:pt x="764046" y="0"/>
                  <a:pt x="813430" y="49384"/>
                  <a:pt x="813430" y="110302"/>
                </a:cubicBezTo>
                <a:lnTo>
                  <a:pt x="813430" y="110302"/>
                </a:lnTo>
                <a:cubicBezTo>
                  <a:pt x="813430" y="171220"/>
                  <a:pt x="764046" y="220604"/>
                  <a:pt x="703128" y="220604"/>
                </a:cubicBezTo>
                <a:lnTo>
                  <a:pt x="110302" y="220604"/>
                </a:lnTo>
                <a:cubicBezTo>
                  <a:pt x="49384" y="220604"/>
                  <a:pt x="0" y="171220"/>
                  <a:pt x="0" y="110302"/>
                </a:cubicBezTo>
                <a:lnTo>
                  <a:pt x="0" y="110302"/>
                </a:lnTo>
                <a:cubicBezTo>
                  <a:pt x="0" y="49384"/>
                  <a:pt x="49384" y="0"/>
                  <a:pt x="110302" y="0"/>
                </a:cubicBezTo>
                <a:close/>
              </a:path>
            </a:pathLst>
          </a:custGeom>
          <a:solidFill>
            <a:srgbClr val="FBB1E6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24" name="TextBox 24"/>
          <p:cNvSpPr txBox="1"/>
          <p:nvPr/>
        </p:nvSpPr>
        <p:spPr>
          <a:xfrm>
            <a:off x="14170808" y="3850725"/>
            <a:ext cx="3088492" cy="1126927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498"/>
              </a:lnSpc>
            </a:pPr>
            <a:r>
              <a:rPr lang="en-US" sz="2200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Gradio</a:t>
            </a:r>
            <a:r>
              <a:rPr lang="en-US" sz="2200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및 </a:t>
            </a:r>
            <a:r>
              <a:rPr lang="en-US" sz="2200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시각화</a:t>
            </a:r>
            <a:endParaRPr lang="en-US" sz="2200" spc="22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3. 프로젝트 수행 절차 및 방법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95018" y="2220000"/>
            <a:ext cx="1724382" cy="5679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사전</a:t>
            </a:r>
            <a:r>
              <a:rPr lang="en-US" sz="3000" b="1" spc="30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3000" b="1" spc="30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기획</a:t>
            </a:r>
            <a:endParaRPr lang="en-US" sz="3000" b="1" spc="30" dirty="0">
              <a:solidFill>
                <a:srgbClr val="000000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95018" y="3838356"/>
            <a:ext cx="3445788" cy="556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 수집 및 전처리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95018" y="5456712"/>
            <a:ext cx="2988945" cy="556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K-Means 군집화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95018" y="7075068"/>
            <a:ext cx="3164205" cy="556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모델링 및 성능 평가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361596" y="2220000"/>
            <a:ext cx="1530906" cy="556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논문 수집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95018" y="8693424"/>
            <a:ext cx="4111823" cy="556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머신러닝 파이프라인 구축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344123" y="3608305"/>
            <a:ext cx="2362676" cy="556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RAG 프롬프팅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344122" y="7071273"/>
            <a:ext cx="2600477" cy="5679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Gradio</a:t>
            </a:r>
            <a:r>
              <a:rPr lang="en-US" sz="3000" b="1" spc="30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3000" b="1" spc="30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개발</a:t>
            </a:r>
            <a:endParaRPr lang="en-US" sz="3000" b="1" spc="30" dirty="0">
              <a:solidFill>
                <a:srgbClr val="000000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423087" y="8693424"/>
            <a:ext cx="1083588" cy="556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테스트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361596" y="5339789"/>
            <a:ext cx="1363804" cy="5679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770"/>
              </a:lnSpc>
              <a:spcBef>
                <a:spcPct val="0"/>
              </a:spcBef>
            </a:pPr>
            <a:r>
              <a:rPr lang="en-US" sz="3000" b="1" spc="30" dirty="0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AI </a:t>
            </a:r>
            <a:r>
              <a:rPr lang="en-US" sz="3000" b="1" spc="30" dirty="0" err="1">
                <a:solidFill>
                  <a:srgbClr val="000000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배포</a:t>
            </a:r>
            <a:endParaRPr lang="en-US" sz="3000" b="1" spc="30" dirty="0">
              <a:solidFill>
                <a:srgbClr val="000000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052885" y="2065507"/>
            <a:ext cx="6279926" cy="1624931"/>
          </a:xfrm>
          <a:custGeom>
            <a:avLst/>
            <a:gdLst/>
            <a:ahLst/>
            <a:cxnLst/>
            <a:rect l="l" t="t" r="r" b="b"/>
            <a:pathLst>
              <a:path w="6279926" h="1624931">
                <a:moveTo>
                  <a:pt x="0" y="0"/>
                </a:moveTo>
                <a:lnTo>
                  <a:pt x="6279927" y="0"/>
                </a:lnTo>
                <a:lnTo>
                  <a:pt x="6279927" y="1624931"/>
                </a:lnTo>
                <a:lnTo>
                  <a:pt x="0" y="16249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1704454" y="2110588"/>
            <a:ext cx="6264365" cy="1534769"/>
          </a:xfrm>
          <a:custGeom>
            <a:avLst/>
            <a:gdLst/>
            <a:ahLst/>
            <a:cxnLst/>
            <a:rect l="l" t="t" r="r" b="b"/>
            <a:pathLst>
              <a:path w="6264365" h="1534769">
                <a:moveTo>
                  <a:pt x="0" y="0"/>
                </a:moveTo>
                <a:lnTo>
                  <a:pt x="6264365" y="0"/>
                </a:lnTo>
                <a:lnTo>
                  <a:pt x="6264365" y="1534769"/>
                </a:lnTo>
                <a:lnTo>
                  <a:pt x="0" y="1534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2696804" y="3840931"/>
            <a:ext cx="15272015" cy="6261526"/>
          </a:xfrm>
          <a:custGeom>
            <a:avLst/>
            <a:gdLst/>
            <a:ahLst/>
            <a:cxnLst/>
            <a:rect l="l" t="t" r="r" b="b"/>
            <a:pathLst>
              <a:path w="15272015" h="6261526">
                <a:moveTo>
                  <a:pt x="0" y="0"/>
                </a:moveTo>
                <a:lnTo>
                  <a:pt x="15272015" y="0"/>
                </a:lnTo>
                <a:lnTo>
                  <a:pt x="15272015" y="6261526"/>
                </a:lnTo>
                <a:lnTo>
                  <a:pt x="0" y="62615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4. 프로젝트 수행 경과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4006" y="1913004"/>
            <a:ext cx="3825596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 선정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4006" y="2890269"/>
            <a:ext cx="3825596" cy="448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800" b="1">
                <a:solidFill>
                  <a:srgbClr val="ED5F47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kaggle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4006" y="3473270"/>
            <a:ext cx="4797608" cy="367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20" lvl="1" indent="-215910" algn="l">
              <a:lnSpc>
                <a:spcPts val="3180"/>
              </a:lnSpc>
              <a:buFont typeface="Arial"/>
              <a:buChar char="•"/>
            </a:pPr>
            <a:r>
              <a:rPr lang="en-US" sz="2000" spc="2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히트맵 상관분석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C5DDA3F-559E-FBB5-A740-551B7C862381}"/>
              </a:ext>
            </a:extLst>
          </p:cNvPr>
          <p:cNvGrpSpPr/>
          <p:nvPr/>
        </p:nvGrpSpPr>
        <p:grpSpPr>
          <a:xfrm>
            <a:off x="7504655" y="1592461"/>
            <a:ext cx="10783341" cy="8598288"/>
            <a:chOff x="7288862" y="1694691"/>
            <a:chExt cx="10783341" cy="8598288"/>
          </a:xfrm>
        </p:grpSpPr>
        <p:grpSp>
          <p:nvGrpSpPr>
            <p:cNvPr id="5" name="Group 5"/>
            <p:cNvGrpSpPr/>
            <p:nvPr/>
          </p:nvGrpSpPr>
          <p:grpSpPr>
            <a:xfrm>
              <a:off x="7288862" y="1694691"/>
              <a:ext cx="10606678" cy="4188225"/>
              <a:chOff x="0" y="0"/>
              <a:chExt cx="2793528" cy="10568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2793528" cy="1056800"/>
              </a:xfrm>
              <a:custGeom>
                <a:avLst/>
                <a:gdLst/>
                <a:ahLst/>
                <a:cxnLst/>
                <a:rect l="l" t="t" r="r" b="b"/>
                <a:pathLst>
                  <a:path w="2793528" h="1056800">
                    <a:moveTo>
                      <a:pt x="0" y="0"/>
                    </a:moveTo>
                    <a:lnTo>
                      <a:pt x="2793528" y="0"/>
                    </a:lnTo>
                    <a:lnTo>
                      <a:pt x="2793528" y="1056800"/>
                    </a:lnTo>
                    <a:lnTo>
                      <a:pt x="0" y="1056800"/>
                    </a:lnTo>
                    <a:close/>
                  </a:path>
                </a:pathLst>
              </a:custGeom>
              <a:solidFill>
                <a:srgbClr val="EAEDF5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-76200"/>
                <a:ext cx="2793528" cy="1133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39"/>
                  </a:lnSpc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7288862" y="6147223"/>
              <a:ext cx="10606678" cy="2506009"/>
              <a:chOff x="0" y="0"/>
              <a:chExt cx="2793528" cy="660019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2793528" cy="660019"/>
              </a:xfrm>
              <a:custGeom>
                <a:avLst/>
                <a:gdLst/>
                <a:ahLst/>
                <a:cxnLst/>
                <a:rect l="l" t="t" r="r" b="b"/>
                <a:pathLst>
                  <a:path w="2793528" h="660019">
                    <a:moveTo>
                      <a:pt x="0" y="0"/>
                    </a:moveTo>
                    <a:lnTo>
                      <a:pt x="2793528" y="0"/>
                    </a:lnTo>
                    <a:lnTo>
                      <a:pt x="2793528" y="660019"/>
                    </a:lnTo>
                    <a:lnTo>
                      <a:pt x="0" y="660019"/>
                    </a:lnTo>
                    <a:close/>
                  </a:path>
                </a:pathLst>
              </a:custGeom>
              <a:solidFill>
                <a:srgbClr val="EAEDF5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-76200"/>
                <a:ext cx="2793528" cy="73621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39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7288862" y="8797893"/>
              <a:ext cx="10606678" cy="1434553"/>
              <a:chOff x="0" y="0"/>
              <a:chExt cx="2793528" cy="377825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2793528" cy="377825"/>
              </a:xfrm>
              <a:custGeom>
                <a:avLst/>
                <a:gdLst/>
                <a:ahLst/>
                <a:cxnLst/>
                <a:rect l="l" t="t" r="r" b="b"/>
                <a:pathLst>
                  <a:path w="2793528" h="377825">
                    <a:moveTo>
                      <a:pt x="0" y="0"/>
                    </a:moveTo>
                    <a:lnTo>
                      <a:pt x="2793528" y="0"/>
                    </a:lnTo>
                    <a:lnTo>
                      <a:pt x="2793528" y="377825"/>
                    </a:lnTo>
                    <a:lnTo>
                      <a:pt x="0" y="377825"/>
                    </a:lnTo>
                    <a:close/>
                  </a:path>
                </a:pathLst>
              </a:custGeom>
              <a:solidFill>
                <a:srgbClr val="EAEDF5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76200"/>
                <a:ext cx="2793528" cy="454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39"/>
                  </a:lnSpc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7465525" y="1809566"/>
              <a:ext cx="10606678" cy="84834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80"/>
                </a:lnSpc>
              </a:pP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1.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독립</a:t>
              </a: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변수</a:t>
              </a: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(Features):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사용자의</a:t>
              </a: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특성</a:t>
              </a: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및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행동</a:t>
              </a:r>
              <a:endParaRPr lang="en-US" sz="2000" b="1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  <a:p>
              <a:pPr marL="431820" lvl="1" indent="-215910" algn="l">
                <a:lnSpc>
                  <a:spcPts val="3180"/>
                </a:lnSpc>
                <a:buFont typeface="Arial"/>
                <a:buChar char="•"/>
              </a:pP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인구통계학적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특성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(Demographics)</a:t>
              </a:r>
            </a:p>
            <a:p>
              <a:pPr marL="863640" lvl="2" indent="-287880" algn="l">
                <a:lnSpc>
                  <a:spcPts val="3180"/>
                </a:lnSpc>
                <a:buFont typeface="Arial"/>
                <a:buChar char="⚬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Age: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연령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(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수치형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데이터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)</a:t>
              </a:r>
            </a:p>
            <a:p>
              <a:pPr marL="863640" lvl="2" indent="-287880" algn="l">
                <a:lnSpc>
                  <a:spcPts val="3180"/>
                </a:lnSpc>
                <a:buFont typeface="Arial"/>
                <a:buChar char="⚬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Gender: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성별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(Female, Male, Others) </a:t>
              </a:r>
              <a:r>
                <a:rPr lang="en-US" sz="2000" spc="20" dirty="0">
                  <a:solidFill>
                    <a:srgbClr val="ED5F47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— One-hot Encoded</a:t>
              </a:r>
            </a:p>
            <a:p>
              <a:pPr marL="863640" lvl="2" indent="-287880" algn="l">
                <a:lnSpc>
                  <a:spcPts val="3180"/>
                </a:lnSpc>
                <a:buFont typeface="Arial"/>
                <a:buChar char="⚬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Occupation: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직업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상태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(School, University, Work, Retired) </a:t>
              </a:r>
            </a:p>
            <a:p>
              <a:pPr algn="l">
                <a:lnSpc>
                  <a:spcPts val="3180"/>
                </a:lnSpc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                               </a:t>
              </a:r>
              <a:r>
                <a:rPr lang="en-US" sz="2000" spc="20" dirty="0">
                  <a:solidFill>
                    <a:srgbClr val="ED5F47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— One-hot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>
                  <a:solidFill>
                    <a:srgbClr val="ED5F47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Encoded</a:t>
              </a:r>
            </a:p>
            <a:p>
              <a:pPr marL="431820" lvl="1" indent="-215910" algn="l">
                <a:lnSpc>
                  <a:spcPts val="3180"/>
                </a:lnSpc>
                <a:buFont typeface="Arial"/>
                <a:buChar char="•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플랫폼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이용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행태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(Usage Patterns)</a:t>
              </a:r>
            </a:p>
            <a:p>
              <a:pPr marL="863640" lvl="2" indent="-287880" algn="l">
                <a:lnSpc>
                  <a:spcPts val="3180"/>
                </a:lnSpc>
                <a:buFont typeface="Arial"/>
                <a:buChar char="⚬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Time: 총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소셜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미디어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사용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시간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(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수치형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데이터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)</a:t>
              </a:r>
            </a:p>
            <a:p>
              <a:pPr marL="863640" lvl="2" indent="-287880" algn="l">
                <a:lnSpc>
                  <a:spcPts val="3180"/>
                </a:lnSpc>
                <a:buFont typeface="Arial"/>
                <a:buChar char="⚬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Platforms: 주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사용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플랫폼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>
                  <a:solidFill>
                    <a:srgbClr val="ED5F47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— One-hot Encoded</a:t>
              </a:r>
            </a:p>
            <a:p>
              <a:pPr algn="l">
                <a:lnSpc>
                  <a:spcPts val="2385"/>
                </a:lnSpc>
              </a:pPr>
              <a:r>
                <a:rPr lang="en-US" sz="1500" spc="15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               (</a:t>
              </a:r>
              <a:r>
                <a:rPr lang="en-US" sz="1500" spc="15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Youtube</a:t>
              </a:r>
              <a:r>
                <a:rPr lang="en-US" sz="1500" spc="15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, Facebook, Instagram, Discord, Snapchat, Pinterest, Twitter, Reddit, TikTok) </a:t>
              </a:r>
            </a:p>
            <a:p>
              <a:pPr algn="l">
                <a:lnSpc>
                  <a:spcPts val="3180"/>
                </a:lnSpc>
              </a:pPr>
              <a:endParaRPr lang="en-US" sz="1500" spc="15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  <a:p>
              <a:pPr algn="l">
                <a:lnSpc>
                  <a:spcPts val="3180"/>
                </a:lnSpc>
              </a:pP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2.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종속</a:t>
              </a: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변수</a:t>
              </a: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(Labels):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정신건강</a:t>
              </a: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위험도</a:t>
              </a: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지표</a:t>
              </a:r>
              <a:endParaRPr lang="en-US" sz="2000" b="1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  <a:p>
              <a:pPr marL="431820" lvl="1" indent="-215910" algn="l">
                <a:lnSpc>
                  <a:spcPts val="3180"/>
                </a:lnSpc>
                <a:buFont typeface="Arial"/>
                <a:buChar char="•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 Addict: SNS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중독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경향성</a:t>
              </a:r>
              <a:endPara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  <a:p>
              <a:pPr marL="431820" lvl="1" indent="-215910" algn="l">
                <a:lnSpc>
                  <a:spcPts val="3180"/>
                </a:lnSpc>
                <a:buFont typeface="Arial"/>
                <a:buChar char="•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 Sleep: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수면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장애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및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수면의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질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저하</a:t>
              </a:r>
              <a:endPara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  <a:p>
              <a:pPr marL="431820" lvl="1" indent="-215910" algn="l">
                <a:lnSpc>
                  <a:spcPts val="3180"/>
                </a:lnSpc>
                <a:buFont typeface="Arial"/>
                <a:buChar char="•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 Cognitive: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인지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기능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저하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및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집중력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감퇴</a:t>
              </a:r>
              <a:endPara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  <a:p>
              <a:pPr marL="431820" lvl="1" indent="-215910" algn="l">
                <a:lnSpc>
                  <a:spcPts val="3180"/>
                </a:lnSpc>
                <a:buFont typeface="Arial"/>
                <a:buChar char="•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 Emotional: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정서적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불안정성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및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심리적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스트레스</a:t>
              </a:r>
              <a:endPara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  <a:p>
              <a:pPr marL="431820" lvl="1" indent="-215910" algn="l">
                <a:lnSpc>
                  <a:spcPts val="3180"/>
                </a:lnSpc>
                <a:buFont typeface="Arial"/>
                <a:buChar char="•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 Social: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사회적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고립감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및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대인관계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이슈</a:t>
              </a:r>
              <a:endPara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  <a:p>
              <a:pPr algn="l">
                <a:lnSpc>
                  <a:spcPts val="3180"/>
                </a:lnSpc>
              </a:pPr>
              <a:endPara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  <a:p>
              <a:pPr algn="l">
                <a:lnSpc>
                  <a:spcPts val="3180"/>
                </a:lnSpc>
              </a:pP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3.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분석</a:t>
              </a: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보조</a:t>
              </a: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b="1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변수</a:t>
              </a:r>
              <a:r>
                <a:rPr lang="en-US" sz="2000" b="1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(Analysis Helper)</a:t>
              </a:r>
            </a:p>
            <a:p>
              <a:pPr marL="431820" lvl="1" indent="-215910" algn="l">
                <a:lnSpc>
                  <a:spcPts val="3180"/>
                </a:lnSpc>
                <a:buFont typeface="Arial"/>
                <a:buChar char="•"/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Source: 각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정신건강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이슈의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주요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발생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근거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및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원인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데이터</a:t>
              </a:r>
              <a:endPara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  <a:p>
              <a:pPr algn="l">
                <a:lnSpc>
                  <a:spcPts val="3180"/>
                </a:lnSpc>
              </a:pP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                                  →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상관분석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및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결과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해석의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심층성</a:t>
              </a:r>
              <a:r>
                <a:rPr lang="en-US" sz="2000" spc="20" dirty="0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 </a:t>
              </a:r>
              <a:r>
                <a:rPr lang="en-US" sz="2000" spc="20" dirty="0" err="1">
                  <a:solidFill>
                    <a:srgbClr val="000000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확보</a:t>
              </a:r>
              <a:endPara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4. 프로젝트 수행 경과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84006" y="1913004"/>
            <a:ext cx="3825596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 전처리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84006" y="2890269"/>
            <a:ext cx="3825596" cy="448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800" b="1">
                <a:solidFill>
                  <a:srgbClr val="ED5F47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Google Colab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84006" y="3473270"/>
            <a:ext cx="5235794" cy="27254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20" lvl="1" indent="-215910" algn="l">
              <a:lnSpc>
                <a:spcPct val="150000"/>
              </a:lnSpc>
              <a:buFont typeface="Arial"/>
              <a:buChar char="•"/>
            </a:pPr>
            <a:r>
              <a:rPr lang="en-US" sz="2000" b="1" spc="2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전처리</a:t>
            </a:r>
            <a:endParaRPr lang="en-US" sz="2000" b="1" spc="20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863640" lvl="2" indent="-287880" algn="l">
              <a:lnSpc>
                <a:spcPct val="150000"/>
              </a:lnSpc>
              <a:buFont typeface="Arial"/>
              <a:buChar char="⚬"/>
            </a:pPr>
            <a:r>
              <a: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feature </a:t>
            </a:r>
            <a:r>
              <a:rPr lang="en-US" sz="2000" spc="2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통일</a:t>
            </a:r>
            <a:endParaRPr lang="en-US" sz="2000" spc="20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863640" lvl="2" indent="-287880" algn="l">
              <a:lnSpc>
                <a:spcPct val="150000"/>
              </a:lnSpc>
              <a:buFont typeface="Arial"/>
              <a:buChar char="⚬"/>
            </a:pPr>
            <a:r>
              <a: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one-hot encoding</a:t>
            </a:r>
          </a:p>
          <a:p>
            <a:pPr marL="863640" lvl="2" indent="-287880" algn="l">
              <a:lnSpc>
                <a:spcPct val="150000"/>
              </a:lnSpc>
              <a:buFont typeface="Arial"/>
              <a:buChar char="⚬"/>
            </a:pPr>
            <a:r>
              <a:rPr lang="en-US" sz="2000" spc="2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정규화</a:t>
            </a:r>
            <a:endParaRPr lang="en-US" sz="2000" spc="20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431820" lvl="1" indent="-215910" algn="l">
              <a:lnSpc>
                <a:spcPct val="150000"/>
              </a:lnSpc>
              <a:buFont typeface="Arial"/>
              <a:buChar char="•"/>
            </a:pPr>
            <a:r>
              <a:rPr lang="en-US" sz="2000" b="1" spc="2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최적값</a:t>
            </a:r>
            <a:r>
              <a:rPr lang="en-US" sz="2000" b="1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000" b="1" spc="2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찾기</a:t>
            </a:r>
            <a:endParaRPr lang="en-US" sz="2000" b="1" spc="20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863640" lvl="2" indent="-287880" algn="l">
              <a:lnSpc>
                <a:spcPct val="150000"/>
              </a:lnSpc>
              <a:buFont typeface="Arial"/>
              <a:buChar char="⚬"/>
            </a:pPr>
            <a:r>
              <a:rPr lang="en-US" sz="2000" spc="2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주성분</a:t>
            </a:r>
            <a:r>
              <a: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000" spc="2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개수에</a:t>
            </a:r>
            <a:r>
              <a: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000" spc="2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따른</a:t>
            </a:r>
            <a:r>
              <a:rPr lang="en-US" sz="2000" spc="2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best k </a:t>
            </a:r>
            <a:r>
              <a:rPr lang="en-US" sz="2000" spc="20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찾기</a:t>
            </a:r>
            <a:endParaRPr lang="en-US" sz="2000" spc="20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20" name="Freeform 5"/>
          <p:cNvSpPr/>
          <p:nvPr/>
        </p:nvSpPr>
        <p:spPr>
          <a:xfrm>
            <a:off x="784006" y="6378806"/>
            <a:ext cx="6279926" cy="1624931"/>
          </a:xfrm>
          <a:custGeom>
            <a:avLst/>
            <a:gdLst/>
            <a:ahLst/>
            <a:cxnLst/>
            <a:rect l="l" t="t" r="r" b="b"/>
            <a:pathLst>
              <a:path w="6279926" h="1624931">
                <a:moveTo>
                  <a:pt x="0" y="0"/>
                </a:moveTo>
                <a:lnTo>
                  <a:pt x="6279926" y="0"/>
                </a:lnTo>
                <a:lnTo>
                  <a:pt x="6279926" y="1624931"/>
                </a:lnTo>
                <a:lnTo>
                  <a:pt x="0" y="16249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1" name="Freeform 6"/>
          <p:cNvSpPr/>
          <p:nvPr/>
        </p:nvSpPr>
        <p:spPr>
          <a:xfrm>
            <a:off x="799567" y="8146612"/>
            <a:ext cx="6264365" cy="1534769"/>
          </a:xfrm>
          <a:custGeom>
            <a:avLst/>
            <a:gdLst/>
            <a:ahLst/>
            <a:cxnLst/>
            <a:rect l="l" t="t" r="r" b="b"/>
            <a:pathLst>
              <a:path w="6264365" h="1534769">
                <a:moveTo>
                  <a:pt x="0" y="0"/>
                </a:moveTo>
                <a:lnTo>
                  <a:pt x="6264365" y="0"/>
                </a:lnTo>
                <a:lnTo>
                  <a:pt x="6264365" y="1534769"/>
                </a:lnTo>
                <a:lnTo>
                  <a:pt x="0" y="1534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84006" y="4733661"/>
            <a:ext cx="6594776" cy="4913107"/>
          </a:xfrm>
          <a:custGeom>
            <a:avLst/>
            <a:gdLst/>
            <a:ahLst/>
            <a:cxnLst/>
            <a:rect l="l" t="t" r="r" b="b"/>
            <a:pathLst>
              <a:path w="4271381" h="3182178">
                <a:moveTo>
                  <a:pt x="0" y="0"/>
                </a:moveTo>
                <a:lnTo>
                  <a:pt x="4271380" y="0"/>
                </a:lnTo>
                <a:lnTo>
                  <a:pt x="4271380" y="3182179"/>
                </a:lnTo>
                <a:lnTo>
                  <a:pt x="0" y="31821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4771562" y="4550426"/>
            <a:ext cx="7924352" cy="5547047"/>
          </a:xfrm>
          <a:custGeom>
            <a:avLst/>
            <a:gdLst/>
            <a:ahLst/>
            <a:cxnLst/>
            <a:rect l="l" t="t" r="r" b="b"/>
            <a:pathLst>
              <a:path w="7924352" h="5547047">
                <a:moveTo>
                  <a:pt x="0" y="0"/>
                </a:moveTo>
                <a:lnTo>
                  <a:pt x="7924352" y="0"/>
                </a:lnTo>
                <a:lnTo>
                  <a:pt x="7924352" y="5547047"/>
                </a:lnTo>
                <a:lnTo>
                  <a:pt x="0" y="55470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2695914" y="1932054"/>
            <a:ext cx="5390959" cy="8091496"/>
          </a:xfrm>
          <a:custGeom>
            <a:avLst/>
            <a:gdLst/>
            <a:ahLst/>
            <a:cxnLst/>
            <a:rect l="l" t="t" r="r" b="b"/>
            <a:pathLst>
              <a:path w="5390959" h="8091496">
                <a:moveTo>
                  <a:pt x="0" y="0"/>
                </a:moveTo>
                <a:lnTo>
                  <a:pt x="5390960" y="0"/>
                </a:lnTo>
                <a:lnTo>
                  <a:pt x="5390960" y="8091496"/>
                </a:lnTo>
                <a:lnTo>
                  <a:pt x="0" y="80914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8" name="TextBox 8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4. 프로젝트 수행 경과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4006" y="1913004"/>
            <a:ext cx="3825596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600" b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K-Means 군집화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4006" y="2890269"/>
            <a:ext cx="4880082" cy="448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800" b="1">
                <a:solidFill>
                  <a:srgbClr val="004A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Azure Machine Learning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4006" y="3413137"/>
            <a:ext cx="7995199" cy="1063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2"/>
              </a:lnSpc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찾은 값으로 K-Means 군집화 수행</a:t>
            </a:r>
          </a:p>
          <a:p>
            <a:pPr algn="l">
              <a:lnSpc>
                <a:spcPts val="2862"/>
              </a:lnSpc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시각화에 사용할 주성분 축 2개 찾아 클러스터 시각화</a:t>
            </a:r>
          </a:p>
          <a:p>
            <a:pPr algn="l">
              <a:lnSpc>
                <a:spcPts val="2862"/>
              </a:lnSpc>
              <a:spcBef>
                <a:spcPct val="0"/>
              </a:spcBef>
            </a:pPr>
            <a:r>
              <a:rPr lang="en-US" sz="1800" spc="18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원본 데이터와 클러스터를 비교한 히트맵 생성해서 기여도 분석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495822"/>
            <a:chOff x="0" y="0"/>
            <a:chExt cx="4816593" cy="3939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961"/>
            </a:xfrm>
            <a:custGeom>
              <a:avLst/>
              <a:gdLst/>
              <a:ahLst/>
              <a:cxnLst/>
              <a:rect l="l" t="t" r="r" b="b"/>
              <a:pathLst>
                <a:path w="4816592" h="393961">
                  <a:moveTo>
                    <a:pt x="0" y="0"/>
                  </a:moveTo>
                  <a:lnTo>
                    <a:pt x="4816592" y="0"/>
                  </a:lnTo>
                  <a:lnTo>
                    <a:pt x="4816592" y="393961"/>
                  </a:lnTo>
                  <a:lnTo>
                    <a:pt x="0" y="39396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4816593" cy="4701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8321" y="-96639"/>
            <a:ext cx="9548056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4. 프로젝트 수행 경과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749803" y="1912094"/>
            <a:ext cx="4069467" cy="7991818"/>
            <a:chOff x="0" y="0"/>
            <a:chExt cx="1071794" cy="210484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71794" cy="2104841"/>
            </a:xfrm>
            <a:custGeom>
              <a:avLst/>
              <a:gdLst/>
              <a:ahLst/>
              <a:cxnLst/>
              <a:rect l="l" t="t" r="r" b="b"/>
              <a:pathLst>
                <a:path w="1071794" h="2104841">
                  <a:moveTo>
                    <a:pt x="97024" y="0"/>
                  </a:moveTo>
                  <a:lnTo>
                    <a:pt x="974769" y="0"/>
                  </a:lnTo>
                  <a:cubicBezTo>
                    <a:pt x="1028355" y="0"/>
                    <a:pt x="1071794" y="43439"/>
                    <a:pt x="1071794" y="97024"/>
                  </a:cubicBezTo>
                  <a:lnTo>
                    <a:pt x="1071794" y="2007816"/>
                  </a:lnTo>
                  <a:cubicBezTo>
                    <a:pt x="1071794" y="2061401"/>
                    <a:pt x="1028355" y="2104841"/>
                    <a:pt x="974769" y="2104841"/>
                  </a:cubicBezTo>
                  <a:lnTo>
                    <a:pt x="97024" y="2104841"/>
                  </a:lnTo>
                  <a:cubicBezTo>
                    <a:pt x="43439" y="2104841"/>
                    <a:pt x="0" y="2061401"/>
                    <a:pt x="0" y="2007816"/>
                  </a:cubicBezTo>
                  <a:lnTo>
                    <a:pt x="0" y="97024"/>
                  </a:lnTo>
                  <a:cubicBezTo>
                    <a:pt x="0" y="43439"/>
                    <a:pt x="43439" y="0"/>
                    <a:pt x="97024" y="0"/>
                  </a:cubicBezTo>
                  <a:close/>
                </a:path>
              </a:pathLst>
            </a:custGeom>
            <a:solidFill>
              <a:srgbClr val="F6F8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1071794" cy="21810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256900" y="2344398"/>
            <a:ext cx="3150582" cy="3150591"/>
          </a:xfrm>
          <a:custGeom>
            <a:avLst/>
            <a:gdLst/>
            <a:ahLst/>
            <a:cxnLst/>
            <a:rect l="l" t="t" r="r" b="b"/>
            <a:pathLst>
              <a:path w="3150582" h="3150591">
                <a:moveTo>
                  <a:pt x="0" y="0"/>
                </a:moveTo>
                <a:lnTo>
                  <a:pt x="3150582" y="0"/>
                </a:lnTo>
                <a:lnTo>
                  <a:pt x="3150582" y="3150591"/>
                </a:lnTo>
                <a:lnTo>
                  <a:pt x="0" y="31505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01770" b="-101770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1314144" y="5725644"/>
            <a:ext cx="3036094" cy="611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99"/>
              </a:lnSpc>
              <a:spcBef>
                <a:spcPct val="0"/>
              </a:spcBef>
            </a:pPr>
            <a:r>
              <a:rPr lang="en-US" sz="2699" b="1" spc="64">
                <a:solidFill>
                  <a:srgbClr val="2C5FDC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정보채굴마스터 돌쇠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88842" y="6708625"/>
            <a:ext cx="3545681" cy="767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0"/>
              </a:lnSpc>
              <a:spcBef>
                <a:spcPct val="0"/>
              </a:spcBef>
            </a:pPr>
            <a:r>
              <a:rPr lang="en-US" sz="2000" spc="2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“SNS = 정보 얻는 도구”</a:t>
            </a:r>
          </a:p>
          <a:p>
            <a:pPr algn="ctr">
              <a:lnSpc>
                <a:spcPts val="3180"/>
              </a:lnSpc>
              <a:spcBef>
                <a:spcPct val="0"/>
              </a:spcBef>
            </a:pPr>
            <a:r>
              <a:rPr lang="en-US" sz="2000" spc="2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감정 소비보다는 생산성·현실 중심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93283" y="7847810"/>
            <a:ext cx="3841240" cy="1354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b="1" spc="17">
                <a:solidFill>
                  <a:srgbClr val="2C5FDC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#유튜브로세상배움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b="1" spc="17">
                <a:solidFill>
                  <a:srgbClr val="2C5FDC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#팩트체크형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b="1" spc="17">
                <a:solidFill>
                  <a:srgbClr val="2C5FDC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#생각많은현실주의자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b="1" spc="17">
                <a:solidFill>
                  <a:srgbClr val="2C5FDC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#SNS도업무도구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4986895" y="1912094"/>
            <a:ext cx="4069467" cy="7991818"/>
            <a:chOff x="0" y="0"/>
            <a:chExt cx="1071794" cy="210484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71794" cy="2104841"/>
            </a:xfrm>
            <a:custGeom>
              <a:avLst/>
              <a:gdLst/>
              <a:ahLst/>
              <a:cxnLst/>
              <a:rect l="l" t="t" r="r" b="b"/>
              <a:pathLst>
                <a:path w="1071794" h="2104841">
                  <a:moveTo>
                    <a:pt x="97024" y="0"/>
                  </a:moveTo>
                  <a:lnTo>
                    <a:pt x="974769" y="0"/>
                  </a:lnTo>
                  <a:cubicBezTo>
                    <a:pt x="1028355" y="0"/>
                    <a:pt x="1071794" y="43439"/>
                    <a:pt x="1071794" y="97024"/>
                  </a:cubicBezTo>
                  <a:lnTo>
                    <a:pt x="1071794" y="2007816"/>
                  </a:lnTo>
                  <a:cubicBezTo>
                    <a:pt x="1071794" y="2061401"/>
                    <a:pt x="1028355" y="2104841"/>
                    <a:pt x="974769" y="2104841"/>
                  </a:cubicBezTo>
                  <a:lnTo>
                    <a:pt x="97024" y="2104841"/>
                  </a:lnTo>
                  <a:cubicBezTo>
                    <a:pt x="43439" y="2104841"/>
                    <a:pt x="0" y="2061401"/>
                    <a:pt x="0" y="2007816"/>
                  </a:cubicBezTo>
                  <a:lnTo>
                    <a:pt x="0" y="97024"/>
                  </a:lnTo>
                  <a:cubicBezTo>
                    <a:pt x="0" y="43439"/>
                    <a:pt x="43439" y="0"/>
                    <a:pt x="97024" y="0"/>
                  </a:cubicBezTo>
                  <a:close/>
                </a:path>
              </a:pathLst>
            </a:custGeom>
            <a:solidFill>
              <a:srgbClr val="F6F8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1071794" cy="21810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5408807" y="2328832"/>
            <a:ext cx="3133925" cy="3166158"/>
          </a:xfrm>
          <a:custGeom>
            <a:avLst/>
            <a:gdLst/>
            <a:ahLst/>
            <a:cxnLst/>
            <a:rect l="l" t="t" r="r" b="b"/>
            <a:pathLst>
              <a:path w="3133925" h="3166158">
                <a:moveTo>
                  <a:pt x="0" y="0"/>
                </a:moveTo>
                <a:lnTo>
                  <a:pt x="3133924" y="0"/>
                </a:lnTo>
                <a:lnTo>
                  <a:pt x="3133924" y="3166157"/>
                </a:lnTo>
                <a:lnTo>
                  <a:pt x="0" y="31661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2843" b="-100778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7" name="TextBox 17"/>
          <p:cNvSpPr txBox="1"/>
          <p:nvPr/>
        </p:nvSpPr>
        <p:spPr>
          <a:xfrm>
            <a:off x="5632546" y="5725644"/>
            <a:ext cx="2825654" cy="6115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99"/>
              </a:lnSpc>
              <a:spcBef>
                <a:spcPct val="0"/>
              </a:spcBef>
            </a:pPr>
            <a:r>
              <a:rPr lang="en-US" sz="2699" b="1" spc="64" dirty="0" err="1">
                <a:solidFill>
                  <a:srgbClr val="6213A8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새벽감성</a:t>
            </a:r>
            <a:r>
              <a:rPr lang="en-US" sz="2699" b="1" spc="64" dirty="0">
                <a:solidFill>
                  <a:srgbClr val="6213A8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699" b="1" spc="64" dirty="0" err="1">
                <a:solidFill>
                  <a:srgbClr val="6213A8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과몰입러</a:t>
            </a:r>
            <a:endParaRPr lang="en-US" sz="2699" b="1" spc="64" dirty="0">
              <a:solidFill>
                <a:srgbClr val="6213A8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275910" y="6736835"/>
            <a:ext cx="3399718" cy="767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0"/>
              </a:lnSpc>
              <a:spcBef>
                <a:spcPct val="0"/>
              </a:spcBef>
            </a:pPr>
            <a:r>
              <a:rPr lang="en-US" sz="2000" spc="2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“많이 쓰진 않는데, </a:t>
            </a:r>
          </a:p>
          <a:p>
            <a:pPr algn="ctr">
              <a:lnSpc>
                <a:spcPts val="3180"/>
              </a:lnSpc>
              <a:spcBef>
                <a:spcPct val="0"/>
              </a:spcBef>
            </a:pPr>
            <a:r>
              <a:rPr lang="en-US" sz="2000" spc="2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쓸 때마다 깊게 빨려 들어감”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005807" y="7904231"/>
            <a:ext cx="1939925" cy="1354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6213A8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#새벽에더취약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6213A8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#끊고싶은데못끊음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6213A8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#SNS후폭풍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6213A8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#잠은줄고생각은늘고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227813" y="1912094"/>
            <a:ext cx="4069467" cy="7991818"/>
            <a:chOff x="0" y="0"/>
            <a:chExt cx="1071794" cy="210484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71794" cy="2104841"/>
            </a:xfrm>
            <a:custGeom>
              <a:avLst/>
              <a:gdLst/>
              <a:ahLst/>
              <a:cxnLst/>
              <a:rect l="l" t="t" r="r" b="b"/>
              <a:pathLst>
                <a:path w="1071794" h="2104841">
                  <a:moveTo>
                    <a:pt x="97024" y="0"/>
                  </a:moveTo>
                  <a:lnTo>
                    <a:pt x="974769" y="0"/>
                  </a:lnTo>
                  <a:cubicBezTo>
                    <a:pt x="1028355" y="0"/>
                    <a:pt x="1071794" y="43439"/>
                    <a:pt x="1071794" y="97024"/>
                  </a:cubicBezTo>
                  <a:lnTo>
                    <a:pt x="1071794" y="2007816"/>
                  </a:lnTo>
                  <a:cubicBezTo>
                    <a:pt x="1071794" y="2061401"/>
                    <a:pt x="1028355" y="2104841"/>
                    <a:pt x="974769" y="2104841"/>
                  </a:cubicBezTo>
                  <a:lnTo>
                    <a:pt x="97024" y="2104841"/>
                  </a:lnTo>
                  <a:cubicBezTo>
                    <a:pt x="43439" y="2104841"/>
                    <a:pt x="0" y="2061401"/>
                    <a:pt x="0" y="2007816"/>
                  </a:cubicBezTo>
                  <a:lnTo>
                    <a:pt x="0" y="97024"/>
                  </a:lnTo>
                  <a:cubicBezTo>
                    <a:pt x="0" y="43439"/>
                    <a:pt x="43439" y="0"/>
                    <a:pt x="97024" y="0"/>
                  </a:cubicBezTo>
                  <a:close/>
                </a:path>
              </a:pathLst>
            </a:custGeom>
            <a:solidFill>
              <a:srgbClr val="F6F8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76200"/>
              <a:ext cx="1071794" cy="21810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9637302" y="2328832"/>
            <a:ext cx="3153740" cy="3163249"/>
          </a:xfrm>
          <a:custGeom>
            <a:avLst/>
            <a:gdLst/>
            <a:ahLst/>
            <a:cxnLst/>
            <a:rect l="l" t="t" r="r" b="b"/>
            <a:pathLst>
              <a:path w="3153740" h="3163249">
                <a:moveTo>
                  <a:pt x="0" y="0"/>
                </a:moveTo>
                <a:lnTo>
                  <a:pt x="3153740" y="0"/>
                </a:lnTo>
                <a:lnTo>
                  <a:pt x="3153740" y="3163249"/>
                </a:lnTo>
                <a:lnTo>
                  <a:pt x="0" y="3163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0962" r="-101568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4" name="TextBox 24"/>
          <p:cNvSpPr txBox="1"/>
          <p:nvPr/>
        </p:nvSpPr>
        <p:spPr>
          <a:xfrm>
            <a:off x="9513563" y="5725644"/>
            <a:ext cx="3401219" cy="611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99"/>
              </a:lnSpc>
              <a:spcBef>
                <a:spcPct val="0"/>
              </a:spcBef>
            </a:pPr>
            <a:r>
              <a:rPr lang="en-US" sz="2699" b="1" spc="64">
                <a:solidFill>
                  <a:srgbClr val="6CBC2A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수완좋은 플랫폼정복자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637302" y="6736835"/>
            <a:ext cx="3399718" cy="767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0"/>
              </a:lnSpc>
            </a:pPr>
            <a:r>
              <a:rPr lang="en-US" sz="2000" spc="2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“SNS는 내 놀이터”</a:t>
            </a:r>
          </a:p>
          <a:p>
            <a:pPr algn="ctr">
              <a:lnSpc>
                <a:spcPts val="3180"/>
              </a:lnSpc>
              <a:spcBef>
                <a:spcPct val="0"/>
              </a:spcBef>
            </a:pPr>
            <a:r>
              <a:rPr lang="en-US" sz="2000" spc="2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거의 모든 플랫폼 고사용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64847" y="7904231"/>
            <a:ext cx="1898650" cy="1354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6CBC2A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#플랫폼정복자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6CBC2A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#여기도하고저기도함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6CBC2A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#정보력만렙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6CBC2A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#머리는항상바쁨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3468730" y="1912094"/>
            <a:ext cx="4069467" cy="7991818"/>
            <a:chOff x="0" y="0"/>
            <a:chExt cx="1071794" cy="210484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71794" cy="2104841"/>
            </a:xfrm>
            <a:custGeom>
              <a:avLst/>
              <a:gdLst/>
              <a:ahLst/>
              <a:cxnLst/>
              <a:rect l="l" t="t" r="r" b="b"/>
              <a:pathLst>
                <a:path w="1071794" h="2104841">
                  <a:moveTo>
                    <a:pt x="97024" y="0"/>
                  </a:moveTo>
                  <a:lnTo>
                    <a:pt x="974769" y="0"/>
                  </a:lnTo>
                  <a:cubicBezTo>
                    <a:pt x="1028355" y="0"/>
                    <a:pt x="1071794" y="43439"/>
                    <a:pt x="1071794" y="97024"/>
                  </a:cubicBezTo>
                  <a:lnTo>
                    <a:pt x="1071794" y="2007816"/>
                  </a:lnTo>
                  <a:cubicBezTo>
                    <a:pt x="1071794" y="2061401"/>
                    <a:pt x="1028355" y="2104841"/>
                    <a:pt x="974769" y="2104841"/>
                  </a:cubicBezTo>
                  <a:lnTo>
                    <a:pt x="97024" y="2104841"/>
                  </a:lnTo>
                  <a:cubicBezTo>
                    <a:pt x="43439" y="2104841"/>
                    <a:pt x="0" y="2061401"/>
                    <a:pt x="0" y="2007816"/>
                  </a:cubicBezTo>
                  <a:lnTo>
                    <a:pt x="0" y="97024"/>
                  </a:lnTo>
                  <a:cubicBezTo>
                    <a:pt x="0" y="43439"/>
                    <a:pt x="43439" y="0"/>
                    <a:pt x="97024" y="0"/>
                  </a:cubicBezTo>
                  <a:close/>
                </a:path>
              </a:pathLst>
            </a:custGeom>
            <a:solidFill>
              <a:srgbClr val="F6F8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76200"/>
              <a:ext cx="1071794" cy="21810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13994752" y="2328832"/>
            <a:ext cx="3159105" cy="3150826"/>
          </a:xfrm>
          <a:custGeom>
            <a:avLst/>
            <a:gdLst/>
            <a:ahLst/>
            <a:cxnLst/>
            <a:rect l="l" t="t" r="r" b="b"/>
            <a:pathLst>
              <a:path w="3159105" h="3150826">
                <a:moveTo>
                  <a:pt x="0" y="0"/>
                </a:moveTo>
                <a:lnTo>
                  <a:pt x="3159104" y="0"/>
                </a:lnTo>
                <a:lnTo>
                  <a:pt x="3159104" y="3150826"/>
                </a:lnTo>
                <a:lnTo>
                  <a:pt x="0" y="31508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1226" t="-101755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1" name="TextBox 31"/>
          <p:cNvSpPr txBox="1"/>
          <p:nvPr/>
        </p:nvSpPr>
        <p:spPr>
          <a:xfrm>
            <a:off x="13969599" y="5725644"/>
            <a:ext cx="2933832" cy="611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99"/>
              </a:lnSpc>
              <a:spcBef>
                <a:spcPct val="0"/>
              </a:spcBef>
            </a:pPr>
            <a:r>
              <a:rPr lang="en-US" sz="2699" b="1" spc="64">
                <a:solidFill>
                  <a:srgbClr val="FF67A1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난별에살아..인스타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754480" y="6708625"/>
            <a:ext cx="3610048" cy="1115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21"/>
              </a:lnSpc>
              <a:spcBef>
                <a:spcPct val="0"/>
              </a:spcBef>
            </a:pPr>
            <a:r>
              <a:rPr lang="en-US" sz="1900" spc="19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“SNS는 감정의 창구”</a:t>
            </a:r>
          </a:p>
          <a:p>
            <a:pPr algn="ctr">
              <a:lnSpc>
                <a:spcPts val="3021"/>
              </a:lnSpc>
              <a:spcBef>
                <a:spcPct val="0"/>
              </a:spcBef>
            </a:pPr>
            <a:r>
              <a:rPr lang="en-US" sz="1900" spc="19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공감·표현·관계 중심 </a:t>
            </a:r>
          </a:p>
          <a:p>
            <a:pPr algn="ctr">
              <a:lnSpc>
                <a:spcPts val="3021"/>
              </a:lnSpc>
              <a:spcBef>
                <a:spcPct val="0"/>
              </a:spcBef>
            </a:pPr>
            <a:r>
              <a:rPr lang="en-US" sz="1900" spc="19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→ 정서적 피로 누적 가능성 큼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4710969" y="8195663"/>
            <a:ext cx="1726671" cy="13540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FF67A1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#감정공유일기장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FF67A1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#스토리없으면불안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FF67A1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#공감은필수</a:t>
            </a:r>
          </a:p>
          <a:p>
            <a:pPr algn="ctr">
              <a:lnSpc>
                <a:spcPts val="2703"/>
              </a:lnSpc>
              <a:spcBef>
                <a:spcPct val="0"/>
              </a:spcBef>
            </a:pPr>
            <a:r>
              <a:rPr lang="en-US" sz="1700" spc="17">
                <a:solidFill>
                  <a:srgbClr val="FF67A1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#잠보다SNS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  <p:bldP spid="12" grpId="0"/>
      <p:bldP spid="16" grpId="0" animBg="1"/>
      <p:bldP spid="17" grpId="0"/>
      <p:bldP spid="18" grpId="0"/>
      <p:bldP spid="19" grpId="0"/>
      <p:bldP spid="23" grpId="0" animBg="1"/>
      <p:bldP spid="24" grpId="0"/>
      <p:bldP spid="25" grpId="0"/>
      <p:bldP spid="26" grpId="0"/>
      <p:bldP spid="30" grpId="0" animBg="1"/>
      <p:bldP spid="31" grpId="0"/>
      <p:bldP spid="32" grpId="0"/>
      <p:bldP spid="3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1095</Words>
  <Application>Microsoft Office PowerPoint</Application>
  <PresentationFormat>사용자 지정</PresentationFormat>
  <Paragraphs>188</Paragraphs>
  <Slides>17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TDTD평고딕</vt:lpstr>
      <vt:lpstr>Calibri</vt:lpstr>
      <vt:lpstr>Tlab 돋움 레귤러 Bold</vt:lpstr>
      <vt:lpstr>Arial</vt:lpstr>
      <vt:lpstr>맑은 고딕</vt:lpstr>
      <vt:lpstr>TDTD순고딕 Bold</vt:lpstr>
      <vt:lpstr>TDTD순고딕</vt:lpstr>
      <vt:lpstr>Tlab 돋움 레귤러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인산특 발표 PPT</dc:title>
  <cp:lastModifiedBy>김다윤</cp:lastModifiedBy>
  <cp:revision>9</cp:revision>
  <dcterms:created xsi:type="dcterms:W3CDTF">2006-08-16T00:00:00Z</dcterms:created>
  <dcterms:modified xsi:type="dcterms:W3CDTF">2025-12-23T06:25:07Z</dcterms:modified>
  <dc:identifier>DAG8NyU_RUE</dc:identifier>
</cp:coreProperties>
</file>

<file path=docProps/thumbnail.jpeg>
</file>